
<file path=[Content_Types].xml><?xml version="1.0" encoding="utf-8"?>
<Types xmlns="http://schemas.openxmlformats.org/package/2006/content-types">
  <Default Extension="png" ContentType="image/png"/>
  <Default Extension="bin" ContentType="application/vnd.openxmlformats-officedocument.oleObject"/>
  <Default Extension="mp3" ContentType="audio/mpe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0.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2" r:id="rId2"/>
  </p:sldMasterIdLst>
  <p:notesMasterIdLst>
    <p:notesMasterId r:id="rId61"/>
  </p:notesMasterIdLst>
  <p:sldIdLst>
    <p:sldId id="2860" r:id="rId3"/>
    <p:sldId id="2829" r:id="rId4"/>
    <p:sldId id="2775" r:id="rId5"/>
    <p:sldId id="2956" r:id="rId6"/>
    <p:sldId id="2862" r:id="rId7"/>
    <p:sldId id="2825" r:id="rId8"/>
    <p:sldId id="2864" r:id="rId9"/>
    <p:sldId id="2957" r:id="rId10"/>
    <p:sldId id="2868" r:id="rId11"/>
    <p:sldId id="2867" r:id="rId12"/>
    <p:sldId id="2869" r:id="rId13"/>
    <p:sldId id="2870" r:id="rId14"/>
    <p:sldId id="2871" r:id="rId15"/>
    <p:sldId id="2872" r:id="rId16"/>
    <p:sldId id="2873" r:id="rId17"/>
    <p:sldId id="2874" r:id="rId18"/>
    <p:sldId id="2958" r:id="rId19"/>
    <p:sldId id="2875" r:id="rId20"/>
    <p:sldId id="2876" r:id="rId21"/>
    <p:sldId id="2959" r:id="rId22"/>
    <p:sldId id="2960" r:id="rId23"/>
    <p:sldId id="2880" r:id="rId24"/>
    <p:sldId id="2881" r:id="rId25"/>
    <p:sldId id="2883" r:id="rId26"/>
    <p:sldId id="2884" r:id="rId27"/>
    <p:sldId id="2885" r:id="rId28"/>
    <p:sldId id="2886" r:id="rId29"/>
    <p:sldId id="2887" r:id="rId30"/>
    <p:sldId id="2888" r:id="rId31"/>
    <p:sldId id="2889" r:id="rId32"/>
    <p:sldId id="2892" r:id="rId33"/>
    <p:sldId id="2893" r:id="rId34"/>
    <p:sldId id="2897" r:id="rId35"/>
    <p:sldId id="2961" r:id="rId36"/>
    <p:sldId id="2916" r:id="rId37"/>
    <p:sldId id="2917" r:id="rId38"/>
    <p:sldId id="2918" r:id="rId39"/>
    <p:sldId id="2919" r:id="rId40"/>
    <p:sldId id="2920" r:id="rId41"/>
    <p:sldId id="2921" r:id="rId42"/>
    <p:sldId id="2922" r:id="rId43"/>
    <p:sldId id="2924" r:id="rId44"/>
    <p:sldId id="2925" r:id="rId45"/>
    <p:sldId id="2930" r:id="rId46"/>
    <p:sldId id="2931" r:id="rId47"/>
    <p:sldId id="2932" r:id="rId48"/>
    <p:sldId id="2962" r:id="rId49"/>
    <p:sldId id="2937" r:id="rId50"/>
    <p:sldId id="2940" r:id="rId51"/>
    <p:sldId id="2941" r:id="rId52"/>
    <p:sldId id="2944" r:id="rId53"/>
    <p:sldId id="2945" r:id="rId54"/>
    <p:sldId id="2950" r:id="rId55"/>
    <p:sldId id="2951" r:id="rId56"/>
    <p:sldId id="2953" r:id="rId57"/>
    <p:sldId id="2963" r:id="rId58"/>
    <p:sldId id="2804" r:id="rId59"/>
    <p:sldId id="2847" r:id="rId60"/>
  </p:sldIdLst>
  <p:sldSz cx="12858750" cy="7232650"/>
  <p:notesSz cx="6858000" cy="9144000"/>
  <p:custDataLst>
    <p:tags r:id="rId62"/>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2">
          <p15:clr>
            <a:srgbClr val="A4A3A4"/>
          </p15:clr>
        </p15:guide>
        <p15:guide id="2" pos="4218">
          <p15:clr>
            <a:srgbClr val="A4A3A4"/>
          </p15:clr>
        </p15:guide>
        <p15:guide id="3" pos="522">
          <p15:clr>
            <a:srgbClr val="A4A3A4"/>
          </p15:clr>
        </p15:guide>
        <p15:guide id="4" orient="horz" pos="4232">
          <p15:clr>
            <a:srgbClr val="A4A3A4"/>
          </p15:clr>
        </p15:guide>
        <p15:guide id="5" pos="776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D00"/>
    <a:srgbClr val="FB2E05"/>
    <a:srgbClr val="2B2C2E"/>
    <a:srgbClr val="F1BE08"/>
    <a:srgbClr val="2A2B2D"/>
    <a:srgbClr val="18191C"/>
    <a:srgbClr val="183052"/>
    <a:srgbClr val="F2F2F2"/>
    <a:srgbClr val="192F53"/>
    <a:srgbClr val="375D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44" autoAdjust="0"/>
    <p:restoredTop sz="92986" autoAdjust="0"/>
  </p:normalViewPr>
  <p:slideViewPr>
    <p:cSldViewPr>
      <p:cViewPr varScale="1">
        <p:scale>
          <a:sx n="83" d="100"/>
          <a:sy n="83" d="100"/>
        </p:scale>
        <p:origin x="557" y="72"/>
      </p:cViewPr>
      <p:guideLst>
        <p:guide orient="horz" pos="212"/>
        <p:guide pos="4218"/>
        <p:guide pos="522"/>
        <p:guide orient="horz" pos="4232"/>
        <p:guide pos="7769"/>
      </p:guideLst>
    </p:cSldViewPr>
  </p:slideViewPr>
  <p:outlineViewPr>
    <p:cViewPr>
      <p:scale>
        <a:sx n="100" d="100"/>
        <a:sy n="100" d="100"/>
      </p:scale>
      <p:origin x="0" y="-14412"/>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4"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4"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5.wmf"/><Relationship Id="rId1" Type="http://schemas.openxmlformats.org/officeDocument/2006/relationships/image" Target="../media/image8.wmf"/><Relationship Id="rId4"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41.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 Id="rId6" Type="http://schemas.openxmlformats.org/officeDocument/2006/relationships/image" Target="../media/image47.wmf"/><Relationship Id="rId5" Type="http://schemas.openxmlformats.org/officeDocument/2006/relationships/image" Target="../media/image46.wmf"/><Relationship Id="rId4" Type="http://schemas.openxmlformats.org/officeDocument/2006/relationships/image" Target="../media/image4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 Id="rId4" Type="http://schemas.openxmlformats.org/officeDocument/2006/relationships/image" Target="../media/image5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2021-05-23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4400" rtl="0" eaLnBrk="1" latinLnBrk="0" hangingPunct="1">
      <a:defRPr sz="1300" kern="1200">
        <a:solidFill>
          <a:schemeClr val="tx1"/>
        </a:solidFill>
        <a:latin typeface="+mn-lt"/>
        <a:ea typeface="+mn-ea"/>
        <a:cs typeface="+mn-cs"/>
      </a:defRPr>
    </a:lvl6pPr>
    <a:lvl7pPr marL="2742565" algn="l" defTabSz="914400" rtl="0" eaLnBrk="1" latinLnBrk="0" hangingPunct="1">
      <a:defRPr sz="1300" kern="1200">
        <a:solidFill>
          <a:schemeClr val="tx1"/>
        </a:solidFill>
        <a:latin typeface="+mn-lt"/>
        <a:ea typeface="+mn-ea"/>
        <a:cs typeface="+mn-cs"/>
      </a:defRPr>
    </a:lvl7pPr>
    <a:lvl8pPr marL="3199765" algn="l" defTabSz="914400" rtl="0" eaLnBrk="1" latinLnBrk="0" hangingPunct="1">
      <a:defRPr sz="1300" kern="1200">
        <a:solidFill>
          <a:schemeClr val="tx1"/>
        </a:solidFill>
        <a:latin typeface="+mn-lt"/>
        <a:ea typeface="+mn-ea"/>
        <a:cs typeface="+mn-cs"/>
      </a:defRPr>
    </a:lvl8pPr>
    <a:lvl9pPr marL="3656965" algn="l" defTabSz="91440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44947CC-0FDC-4083-947F-FAC7BA8D8C3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3A93E93-166D-47F5-9EF1-ACEABE24AEEA}" type="datetimeFigureOut">
              <a:rPr lang="zh-CN" altLang="en-US" smtClean="0"/>
              <a:t>2021-05-23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18D5ACA-62CA-46DB-AD6B-12EDD6D51A2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矩形 1"/>
          <p:cNvSpPr/>
          <p:nvPr userDrawn="1"/>
        </p:nvSpPr>
        <p:spPr>
          <a:xfrm flipV="1">
            <a:off x="-5603" y="6992679"/>
            <a:ext cx="12858750" cy="80030"/>
          </a:xfrm>
          <a:prstGeom prst="rect">
            <a:avLst/>
          </a:prstGeom>
          <a:solidFill>
            <a:srgbClr val="2A2B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flipV="1">
            <a:off x="-5603" y="7064688"/>
            <a:ext cx="12858750" cy="800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flipV="1">
            <a:off x="-5603" y="7109459"/>
            <a:ext cx="12858750" cy="119486"/>
          </a:xfrm>
          <a:prstGeom prst="rect">
            <a:avLst/>
          </a:prstGeom>
          <a:solidFill>
            <a:srgbClr val="2A2B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000"/>
                                        <p:tgtEl>
                                          <p:spTgt spid="3"/>
                                        </p:tgtEl>
                                      </p:cBhvr>
                                    </p:animEffect>
                                  </p:childTnLst>
                                </p:cTn>
                              </p:par>
                              <p:par>
                                <p:cTn id="11" presetID="22" presetClass="entr" presetSubtype="8" fill="hold" grpId="0" nodeType="withEffect">
                                  <p:stCondLst>
                                    <p:cond delay="2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矩形 1"/>
          <p:cNvSpPr/>
          <p:nvPr userDrawn="1">
            <p:custDataLst>
              <p:tags r:id="rId1"/>
            </p:custDataLst>
          </p:nvPr>
        </p:nvSpPr>
        <p:spPr>
          <a:xfrm flipV="1">
            <a:off x="-5603" y="6992679"/>
            <a:ext cx="12858750" cy="80030"/>
          </a:xfrm>
          <a:prstGeom prst="rect">
            <a:avLst/>
          </a:prstGeom>
          <a:solidFill>
            <a:srgbClr val="2A2B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 name="矩形 2"/>
          <p:cNvSpPr/>
          <p:nvPr userDrawn="1">
            <p:custDataLst>
              <p:tags r:id="rId2"/>
            </p:custDataLst>
          </p:nvPr>
        </p:nvSpPr>
        <p:spPr>
          <a:xfrm flipV="1">
            <a:off x="-5603" y="7064688"/>
            <a:ext cx="12858750" cy="800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矩形 3"/>
          <p:cNvSpPr/>
          <p:nvPr userDrawn="1">
            <p:custDataLst>
              <p:tags r:id="rId3"/>
            </p:custDataLst>
          </p:nvPr>
        </p:nvSpPr>
        <p:spPr>
          <a:xfrm flipV="1">
            <a:off x="-5603" y="7109459"/>
            <a:ext cx="12858750" cy="119486"/>
          </a:xfrm>
          <a:prstGeom prst="rect">
            <a:avLst/>
          </a:prstGeom>
          <a:solidFill>
            <a:srgbClr val="2A2B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000"/>
                                        <p:tgtEl>
                                          <p:spTgt spid="3"/>
                                        </p:tgtEl>
                                      </p:cBhvr>
                                    </p:animEffect>
                                  </p:childTnLst>
                                </p:cTn>
                              </p:par>
                              <p:par>
                                <p:cTn id="11" presetID="22" presetClass="entr" presetSubtype="8" fill="hold" grpId="0" nodeType="withEffect">
                                  <p:stCondLst>
                                    <p:cond delay="2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t>2021-05-23</a:t>
            </a:fld>
            <a:endParaRPr lang="zh-CN" altLang="en-US"/>
          </a:p>
        </p:txBody>
      </p:sp>
      <p:sp>
        <p:nvSpPr>
          <p:cNvPr id="3" name="页脚占位符 2"/>
          <p:cNvSpPr>
            <a:spLocks noGrp="1"/>
          </p:cNvSpPr>
          <p:nvPr>
            <p:ph type="ftr" sz="quarter" idx="11"/>
            <p:custDataLst>
              <p:tags r:id="rId2"/>
            </p:custDataLst>
          </p:nvPr>
        </p:nvSpPr>
        <p:spPr/>
        <p:txBody>
          <a:bodyPr/>
          <a:lstStyle>
            <a:lvl1pPr>
              <a:defRPr>
                <a:solidFill>
                  <a:schemeClr val="tx1">
                    <a:lumMod val="85000"/>
                    <a:lumOff val="15000"/>
                  </a:schemeClr>
                </a:solidFill>
              </a:defRPr>
            </a:lvl1pPr>
          </a:lstStyle>
          <a:p>
            <a:endParaRPr lang="zh-CN" altLang="en-US"/>
          </a:p>
        </p:txBody>
      </p:sp>
      <p:sp>
        <p:nvSpPr>
          <p:cNvPr id="4" name="灯片编号占位符 3"/>
          <p:cNvSpPr>
            <a:spLocks noGrp="1"/>
          </p:cNvSpPr>
          <p:nvPr>
            <p:ph type="sldNum" sz="quarter" idx="12"/>
            <p:custDataLst>
              <p:tags r:id="rId3"/>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6.xml"/><Relationship Id="rId3" Type="http://schemas.openxmlformats.org/officeDocument/2006/relationships/theme" Target="../theme/theme2.xml"/><Relationship Id="rId7" Type="http://schemas.openxmlformats.org/officeDocument/2006/relationships/tags" Target="../tags/tag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2021-05-23</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4"/>
            </p:custDataLst>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custDataLst>
              <p:tags r:id="rId5"/>
            </p:custDataLst>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custDataLst>
              <p:tags r:id="rId6"/>
            </p:custDataLst>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2021-05-23</a:t>
            </a:fld>
            <a:endParaRPr lang="zh-CN" altLang="en-US"/>
          </a:p>
        </p:txBody>
      </p:sp>
      <p:sp>
        <p:nvSpPr>
          <p:cNvPr id="5" name="页脚占位符 4"/>
          <p:cNvSpPr>
            <a:spLocks noGrp="1"/>
          </p:cNvSpPr>
          <p:nvPr>
            <p:ph type="ftr" sz="quarter" idx="3"/>
            <p:custDataLst>
              <p:tags r:id="rId7"/>
            </p:custDataLst>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8"/>
            </p:custDataLst>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10.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10.wmf"/><Relationship Id="rId5" Type="http://schemas.openxmlformats.org/officeDocument/2006/relationships/image" Target="../media/image8.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9.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11.xml"/><Relationship Id="rId7" Type="http://schemas.openxmlformats.org/officeDocument/2006/relationships/image" Target="../media/image12.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0.bin"/><Relationship Id="rId11" Type="http://schemas.openxmlformats.org/officeDocument/2006/relationships/image" Target="../media/image14.wmf"/><Relationship Id="rId5" Type="http://schemas.openxmlformats.org/officeDocument/2006/relationships/image" Target="../media/image11.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13.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slideLayout" Target="../slideLayouts/slideLayout2.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0" Type="http://schemas.openxmlformats.org/officeDocument/2006/relationships/tags" Target="../tags/tag46.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openxmlformats.org/officeDocument/2006/relationships/tags" Target="../tags/tag51.xml"/><Relationship Id="rId7" Type="http://schemas.openxmlformats.org/officeDocument/2006/relationships/slideLayout" Target="../slideLayouts/slideLayout4.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slide" Target="slide26.xml"/><Relationship Id="rId4" Type="http://schemas.openxmlformats.org/officeDocument/2006/relationships/slide" Target="slide25.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24.xml"/><Relationship Id="rId7" Type="http://schemas.openxmlformats.org/officeDocument/2006/relationships/image" Target="../media/image23.wmf"/><Relationship Id="rId12"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4.bin"/><Relationship Id="rId11" Type="http://schemas.openxmlformats.org/officeDocument/2006/relationships/image" Target="../media/image24.wmf"/><Relationship Id="rId5" Type="http://schemas.openxmlformats.org/officeDocument/2006/relationships/image" Target="../media/image22.wmf"/><Relationship Id="rId10" Type="http://schemas.openxmlformats.org/officeDocument/2006/relationships/oleObject" Target="../embeddings/oleObject17.bin"/><Relationship Id="rId4" Type="http://schemas.openxmlformats.org/officeDocument/2006/relationships/oleObject" Target="../embeddings/oleObject13.bin"/><Relationship Id="rId9" Type="http://schemas.openxmlformats.org/officeDocument/2006/relationships/oleObject" Target="../embeddings/oleObject16.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7.png"/><Relationship Id="rId5" Type="http://schemas.openxmlformats.org/officeDocument/2006/relationships/image" Target="../media/image26.wmf"/><Relationship Id="rId4" Type="http://schemas.openxmlformats.org/officeDocument/2006/relationships/oleObject" Target="../embeddings/oleObject18.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slide" Target="slide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oleObject" Target="../embeddings/oleObject24.bin"/><Relationship Id="rId18" Type="http://schemas.openxmlformats.org/officeDocument/2006/relationships/image" Target="../media/image41.wmf"/><Relationship Id="rId3" Type="http://schemas.openxmlformats.org/officeDocument/2006/relationships/notesSlide" Target="../notesSlides/notesSlide33.xml"/><Relationship Id="rId7" Type="http://schemas.openxmlformats.org/officeDocument/2006/relationships/image" Target="../media/image36.wmf"/><Relationship Id="rId12" Type="http://schemas.openxmlformats.org/officeDocument/2006/relationships/image" Target="../media/image38.wmf"/><Relationship Id="rId17" Type="http://schemas.openxmlformats.org/officeDocument/2006/relationships/oleObject" Target="../embeddings/oleObject26.bin"/><Relationship Id="rId2" Type="http://schemas.openxmlformats.org/officeDocument/2006/relationships/slideLayout" Target="../slideLayouts/slideLayout2.xml"/><Relationship Id="rId16" Type="http://schemas.openxmlformats.org/officeDocument/2006/relationships/image" Target="../media/image40.wmf"/><Relationship Id="rId1" Type="http://schemas.openxmlformats.org/officeDocument/2006/relationships/vmlDrawing" Target="../drawings/vmlDrawing6.vml"/><Relationship Id="rId6" Type="http://schemas.openxmlformats.org/officeDocument/2006/relationships/oleObject" Target="../embeddings/oleObject20.bin"/><Relationship Id="rId11" Type="http://schemas.openxmlformats.org/officeDocument/2006/relationships/oleObject" Target="../embeddings/oleObject23.bin"/><Relationship Id="rId5" Type="http://schemas.openxmlformats.org/officeDocument/2006/relationships/image" Target="../media/image35.wmf"/><Relationship Id="rId15" Type="http://schemas.openxmlformats.org/officeDocument/2006/relationships/oleObject" Target="../embeddings/oleObject25.bin"/><Relationship Id="rId10" Type="http://schemas.openxmlformats.org/officeDocument/2006/relationships/image" Target="../media/image37.wmf"/><Relationship Id="rId4" Type="http://schemas.openxmlformats.org/officeDocument/2006/relationships/oleObject" Target="../embeddings/oleObject19.bin"/><Relationship Id="rId9" Type="http://schemas.openxmlformats.org/officeDocument/2006/relationships/oleObject" Target="../embeddings/oleObject22.bin"/><Relationship Id="rId14" Type="http://schemas.openxmlformats.org/officeDocument/2006/relationships/image" Target="../media/image39.wmf"/></Relationships>
</file>

<file path=ppt/slides/_rels/slide34.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slideLayout" Target="../slideLayouts/slideLayout2.xml"/><Relationship Id="rId3" Type="http://schemas.openxmlformats.org/officeDocument/2006/relationships/tags" Target="../tags/tag57.xml"/><Relationship Id="rId7" Type="http://schemas.openxmlformats.org/officeDocument/2006/relationships/tags" Target="../tags/tag61.xml"/><Relationship Id="rId12" Type="http://schemas.openxmlformats.org/officeDocument/2006/relationships/tags" Target="../tags/tag66.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tags" Target="../tags/tag65.xml"/><Relationship Id="rId5" Type="http://schemas.openxmlformats.org/officeDocument/2006/relationships/tags" Target="../tags/tag59.xml"/><Relationship Id="rId10" Type="http://schemas.openxmlformats.org/officeDocument/2006/relationships/tags" Target="../tags/tag64.xml"/><Relationship Id="rId4" Type="http://schemas.openxmlformats.org/officeDocument/2006/relationships/tags" Target="../tags/tag58.xml"/><Relationship Id="rId9" Type="http://schemas.openxmlformats.org/officeDocument/2006/relationships/tags" Target="../tags/tag63.xml"/><Relationship Id="rId1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46.wmf"/><Relationship Id="rId3" Type="http://schemas.openxmlformats.org/officeDocument/2006/relationships/notesSlide" Target="../notesSlides/notesSlide37.xml"/><Relationship Id="rId7" Type="http://schemas.openxmlformats.org/officeDocument/2006/relationships/image" Target="../media/image43.wmf"/><Relationship Id="rId12" Type="http://schemas.openxmlformats.org/officeDocument/2006/relationships/oleObject" Target="../embeddings/oleObject31.bin"/><Relationship Id="rId17" Type="http://schemas.openxmlformats.org/officeDocument/2006/relationships/image" Target="../media/image48.png"/><Relationship Id="rId2" Type="http://schemas.openxmlformats.org/officeDocument/2006/relationships/slideLayout" Target="../slideLayouts/slideLayout2.xml"/><Relationship Id="rId16" Type="http://schemas.openxmlformats.org/officeDocument/2006/relationships/oleObject" Target="../embeddings/oleObject33.bin"/><Relationship Id="rId1" Type="http://schemas.openxmlformats.org/officeDocument/2006/relationships/vmlDrawing" Target="../drawings/vmlDrawing7.vml"/><Relationship Id="rId6" Type="http://schemas.openxmlformats.org/officeDocument/2006/relationships/oleObject" Target="../embeddings/oleObject28.bin"/><Relationship Id="rId11" Type="http://schemas.openxmlformats.org/officeDocument/2006/relationships/image" Target="../media/image45.wmf"/><Relationship Id="rId5" Type="http://schemas.openxmlformats.org/officeDocument/2006/relationships/image" Target="../media/image42.wmf"/><Relationship Id="rId15" Type="http://schemas.openxmlformats.org/officeDocument/2006/relationships/image" Target="../media/image47.w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44.wmf"/><Relationship Id="rId14" Type="http://schemas.openxmlformats.org/officeDocument/2006/relationships/oleObject" Target="../embeddings/oleObject32.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slideLayout" Target="../slideLayouts/slideLayout2.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tags" Target="../tags/tag24.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image" Target="../media/image57.png"/><Relationship Id="rId3" Type="http://schemas.openxmlformats.org/officeDocument/2006/relationships/notesSlide" Target="../notesSlides/notesSlide41.xml"/><Relationship Id="rId7" Type="http://schemas.openxmlformats.org/officeDocument/2006/relationships/image" Target="../media/image53.wmf"/><Relationship Id="rId12"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35.bin"/><Relationship Id="rId11" Type="http://schemas.openxmlformats.org/officeDocument/2006/relationships/image" Target="../media/image55.wmf"/><Relationship Id="rId5" Type="http://schemas.openxmlformats.org/officeDocument/2006/relationships/image" Target="../media/image52.w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54.wmf"/><Relationship Id="rId1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62.png"/><Relationship Id="rId5" Type="http://schemas.openxmlformats.org/officeDocument/2006/relationships/image" Target="../media/image61.wmf"/><Relationship Id="rId4" Type="http://schemas.openxmlformats.org/officeDocument/2006/relationships/oleObject" Target="../embeddings/oleObject38.bin"/></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66.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40.bin"/><Relationship Id="rId5" Type="http://schemas.openxmlformats.org/officeDocument/2006/relationships/image" Target="../media/image65.wmf"/><Relationship Id="rId4" Type="http://schemas.openxmlformats.org/officeDocument/2006/relationships/oleObject" Target="../embeddings/oleObject39.bin"/></Relationships>
</file>

<file path=ppt/slides/_rels/slide47.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slideLayout" Target="../slideLayouts/slideLayout2.xml"/><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tags" Target="../tags/tag78.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tags" Target="../tags/tag77.xml"/><Relationship Id="rId5" Type="http://schemas.openxmlformats.org/officeDocument/2006/relationships/tags" Target="../tags/tag71.xml"/><Relationship Id="rId10" Type="http://schemas.openxmlformats.org/officeDocument/2006/relationships/tags" Target="../tags/tag76.xml"/><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71.wmf"/><Relationship Id="rId4" Type="http://schemas.openxmlformats.org/officeDocument/2006/relationships/oleObject" Target="../embeddings/oleObject41.bin"/></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75.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43.bin"/><Relationship Id="rId5" Type="http://schemas.openxmlformats.org/officeDocument/2006/relationships/image" Target="../media/image74.wmf"/><Relationship Id="rId4" Type="http://schemas.openxmlformats.org/officeDocument/2006/relationships/oleObject" Target="../embeddings/oleObject42.bin"/></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46.bin"/><Relationship Id="rId13" Type="http://schemas.openxmlformats.org/officeDocument/2006/relationships/image" Target="../media/image82.png"/><Relationship Id="rId3" Type="http://schemas.openxmlformats.org/officeDocument/2006/relationships/notesSlide" Target="../notesSlides/notesSlide54.xml"/><Relationship Id="rId7" Type="http://schemas.openxmlformats.org/officeDocument/2006/relationships/image" Target="../media/image79.wmf"/><Relationship Id="rId12"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45.bin"/><Relationship Id="rId11" Type="http://schemas.openxmlformats.org/officeDocument/2006/relationships/image" Target="../media/image81.wmf"/><Relationship Id="rId5" Type="http://schemas.openxmlformats.org/officeDocument/2006/relationships/image" Target="../media/image78.wmf"/><Relationship Id="rId10" Type="http://schemas.openxmlformats.org/officeDocument/2006/relationships/oleObject" Target="../embeddings/oleObject47.bin"/><Relationship Id="rId4" Type="http://schemas.openxmlformats.org/officeDocument/2006/relationships/oleObject" Target="../embeddings/oleObject44.bin"/><Relationship Id="rId9" Type="http://schemas.openxmlformats.org/officeDocument/2006/relationships/image" Target="../media/image80.w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slideLayout" Target="../slideLayouts/slideLayout2.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tags" Target="../tags/tag90.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5" Type="http://schemas.openxmlformats.org/officeDocument/2006/relationships/tags" Target="../tags/tag83.xml"/><Relationship Id="rId10" Type="http://schemas.openxmlformats.org/officeDocument/2006/relationships/tags" Target="../tags/tag88.xml"/><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3.png"/><Relationship Id="rId4"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slideLayout" Target="../slideLayouts/slideLayout2.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9.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wmf"/><Relationship Id="rId5" Type="http://schemas.openxmlformats.org/officeDocument/2006/relationships/image" Target="../media/image4.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152542" y="1659371"/>
            <a:ext cx="2960029" cy="739775"/>
          </a:xfrm>
          <a:prstGeom prst="rect">
            <a:avLst/>
          </a:prstGeom>
          <a:noFill/>
        </p:spPr>
        <p:txBody>
          <a:bodyPr wrap="square" rtlCol="0">
            <a:spAutoFit/>
          </a:bodyPr>
          <a:lstStyle/>
          <a:p>
            <a:pPr algn="dist"/>
            <a:r>
              <a:rPr lang="zh-CN" altLang="en-US" sz="4220" dirty="0">
                <a:solidFill>
                  <a:srgbClr val="165878"/>
                </a:solidFill>
                <a:latin typeface="Impact" panose="020B0806030902050204" pitchFamily="34" charset="0"/>
              </a:rPr>
              <a:t>第四章</a:t>
            </a:r>
          </a:p>
        </p:txBody>
      </p:sp>
      <p:sp>
        <p:nvSpPr>
          <p:cNvPr id="8" name="文本框 7"/>
          <p:cNvSpPr txBox="1"/>
          <p:nvPr/>
        </p:nvSpPr>
        <p:spPr>
          <a:xfrm>
            <a:off x="3311607" y="2608523"/>
            <a:ext cx="6616535" cy="739775"/>
          </a:xfrm>
          <a:prstGeom prst="rect">
            <a:avLst/>
          </a:prstGeom>
          <a:noFill/>
        </p:spPr>
        <p:txBody>
          <a:bodyPr wrap="square" rtlCol="0">
            <a:spAutoFit/>
          </a:bodyPr>
          <a:lstStyle/>
          <a:p>
            <a:pPr algn="dist"/>
            <a:r>
              <a:rPr lang="zh-CN" altLang="en-US" sz="4220" dirty="0">
                <a:solidFill>
                  <a:srgbClr val="165878"/>
                </a:solidFill>
                <a:latin typeface="思源黑体 Light" panose="020B0300000000000000" pitchFamily="34" charset="-122"/>
                <a:ea typeface="思源黑体 Light" panose="020B0300000000000000" pitchFamily="34" charset="-122"/>
              </a:rPr>
              <a:t>图像预处理  </a:t>
            </a:r>
          </a:p>
        </p:txBody>
      </p:sp>
      <p:sp>
        <p:nvSpPr>
          <p:cNvPr id="11" name="文本框 10"/>
          <p:cNvSpPr txBox="1"/>
          <p:nvPr/>
        </p:nvSpPr>
        <p:spPr>
          <a:xfrm>
            <a:off x="5292242" y="3903546"/>
            <a:ext cx="2274267" cy="318770"/>
          </a:xfrm>
          <a:prstGeom prst="rect">
            <a:avLst/>
          </a:prstGeom>
          <a:noFill/>
        </p:spPr>
        <p:txBody>
          <a:bodyPr wrap="square" rtlCol="0">
            <a:spAutoFit/>
          </a:bodyPr>
          <a:lstStyle/>
          <a:p>
            <a:pPr algn="ctr"/>
            <a:r>
              <a:rPr lang="zh-CN" altLang="en-US" sz="1475" dirty="0">
                <a:solidFill>
                  <a:schemeClr val="bg1"/>
                </a:solidFill>
                <a:latin typeface="思源黑体 Normal" panose="020B0400000000000000" pitchFamily="34" charset="-122"/>
                <a:ea typeface="思源黑体 Normal" panose="020B0400000000000000" pitchFamily="34" charset="-122"/>
              </a:rPr>
              <a:t>汇报人：陈西</a:t>
            </a:r>
            <a:r>
              <a:rPr lang="en-US" altLang="zh-CN" sz="1475" dirty="0">
                <a:solidFill>
                  <a:schemeClr val="bg1"/>
                </a:solidFill>
                <a:latin typeface="思源黑体 Normal" panose="020B0400000000000000" pitchFamily="34" charset="-122"/>
                <a:ea typeface="思源黑体 Normal" panose="020B0400000000000000" pitchFamily="34" charset="-122"/>
              </a:rPr>
              <a:t>PPT</a:t>
            </a:r>
            <a:r>
              <a:rPr lang="zh-CN" altLang="en-US" sz="1475" dirty="0">
                <a:solidFill>
                  <a:schemeClr val="bg1"/>
                </a:solidFill>
                <a:latin typeface="思源黑体 Normal" panose="020B0400000000000000" pitchFamily="34" charset="-122"/>
                <a:ea typeface="思源黑体 Normal" panose="020B0400000000000000" pitchFamily="34" charset="-122"/>
              </a:rPr>
              <a:t>工作室</a:t>
            </a:r>
          </a:p>
        </p:txBody>
      </p:sp>
      <p:grpSp>
        <p:nvGrpSpPr>
          <p:cNvPr id="16" name="组合 15"/>
          <p:cNvGrpSpPr/>
          <p:nvPr/>
        </p:nvGrpSpPr>
        <p:grpSpPr>
          <a:xfrm>
            <a:off x="3787714" y="2032389"/>
            <a:ext cx="5664906" cy="110499"/>
            <a:chOff x="4469765" y="1429639"/>
            <a:chExt cx="3293110" cy="0"/>
          </a:xfrm>
        </p:grpSpPr>
        <p:cxnSp>
          <p:nvCxnSpPr>
            <p:cNvPr id="13" name="直接连接符 12"/>
            <p:cNvCxnSpPr/>
            <p:nvPr/>
          </p:nvCxnSpPr>
          <p:spPr>
            <a:xfrm>
              <a:off x="6959600" y="1429639"/>
              <a:ext cx="803275" cy="0"/>
            </a:xfrm>
            <a:prstGeom prst="line">
              <a:avLst/>
            </a:prstGeom>
            <a:ln w="15875">
              <a:gradFill>
                <a:gsLst>
                  <a:gs pos="0">
                    <a:srgbClr val="165878"/>
                  </a:gs>
                  <a:gs pos="100000">
                    <a:srgbClr val="165878">
                      <a:alpha val="0"/>
                    </a:srgbClr>
                  </a:gs>
                </a:gsLst>
                <a:lin ang="0" scaled="0"/>
              </a:gradFill>
              <a:headEnd type="diamo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4469765" y="1429639"/>
              <a:ext cx="803275" cy="0"/>
            </a:xfrm>
            <a:prstGeom prst="line">
              <a:avLst/>
            </a:prstGeom>
            <a:ln w="15875">
              <a:gradFill>
                <a:gsLst>
                  <a:gs pos="0">
                    <a:srgbClr val="165878"/>
                  </a:gs>
                  <a:gs pos="100000">
                    <a:srgbClr val="165878">
                      <a:alpha val="0"/>
                    </a:srgbClr>
                  </a:gs>
                </a:gsLst>
                <a:lin ang="0" scaled="0"/>
              </a:gradFill>
              <a:headEnd type="diamond"/>
            </a:ln>
          </p:spPr>
          <p:style>
            <a:lnRef idx="1">
              <a:schemeClr val="accent1"/>
            </a:lnRef>
            <a:fillRef idx="0">
              <a:schemeClr val="accent1"/>
            </a:fillRef>
            <a:effectRef idx="0">
              <a:schemeClr val="accent1"/>
            </a:effectRef>
            <a:fontRef idx="minor">
              <a:schemeClr val="tx1"/>
            </a:fontRef>
          </p:style>
        </p:cxnSp>
      </p:grpSp>
      <p:cxnSp>
        <p:nvCxnSpPr>
          <p:cNvPr id="18" name="直接连接符 17"/>
          <p:cNvCxnSpPr/>
          <p:nvPr/>
        </p:nvCxnSpPr>
        <p:spPr>
          <a:xfrm>
            <a:off x="3442197" y="3334334"/>
            <a:ext cx="6349999" cy="0"/>
          </a:xfrm>
          <a:prstGeom prst="line">
            <a:avLst/>
          </a:prstGeom>
          <a:ln>
            <a:gradFill>
              <a:gsLst>
                <a:gs pos="0">
                  <a:srgbClr val="165878">
                    <a:alpha val="0"/>
                  </a:srgbClr>
                </a:gs>
                <a:gs pos="53000">
                  <a:srgbClr val="165878"/>
                </a:gs>
                <a:gs pos="100000">
                  <a:srgbClr val="165878">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614680" y="531495"/>
            <a:ext cx="11593195" cy="5876290"/>
          </a:xfrm>
          <a:prstGeom prst="rect">
            <a:avLst/>
          </a:prstGeom>
          <a:noFill/>
          <a:ln w="76200">
            <a:gradFill flip="none" rotWithShape="1">
              <a:gsLst>
                <a:gs pos="46000">
                  <a:srgbClr val="F1BE08"/>
                </a:gs>
                <a:gs pos="44000">
                  <a:srgbClr val="18191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25"/>
          <p:cNvPicPr/>
          <p:nvPr/>
        </p:nvPicPr>
        <p:blipFill>
          <a:blip r:embed="rId3"/>
          <a:srcRect r="75675"/>
          <a:stretch>
            <a:fillRect/>
          </a:stretch>
        </p:blipFill>
        <p:spPr>
          <a:xfrm rot="660000">
            <a:off x="1249045" y="3751580"/>
            <a:ext cx="1954530" cy="1315085"/>
          </a:xfrm>
          <a:prstGeom prst="rect">
            <a:avLst/>
          </a:prstGeom>
          <a:noFill/>
          <a:ln>
            <a:noFill/>
          </a:ln>
          <a:effectLst>
            <a:softEdge rad="419100"/>
          </a:effectLst>
        </p:spPr>
      </p:pic>
      <p:pic>
        <p:nvPicPr>
          <p:cNvPr id="7" name="图片 25"/>
          <p:cNvPicPr/>
          <p:nvPr/>
        </p:nvPicPr>
        <p:blipFill>
          <a:blip r:embed="rId3"/>
          <a:srcRect l="24618" r="51382"/>
          <a:stretch>
            <a:fillRect/>
          </a:stretch>
        </p:blipFill>
        <p:spPr>
          <a:xfrm rot="20880000">
            <a:off x="3138805" y="4877435"/>
            <a:ext cx="1936115" cy="1116965"/>
          </a:xfrm>
          <a:prstGeom prst="rect">
            <a:avLst/>
          </a:prstGeom>
          <a:noFill/>
          <a:ln>
            <a:noFill/>
          </a:ln>
          <a:effectLst>
            <a:softEdge rad="419100"/>
          </a:effectLst>
        </p:spPr>
      </p:pic>
      <p:pic>
        <p:nvPicPr>
          <p:cNvPr id="12" name="图片 25"/>
          <p:cNvPicPr/>
          <p:nvPr/>
        </p:nvPicPr>
        <p:blipFill>
          <a:blip r:embed="rId3"/>
          <a:srcRect l="48422" r="26313"/>
          <a:stretch>
            <a:fillRect/>
          </a:stretch>
        </p:blipFill>
        <p:spPr>
          <a:xfrm rot="19440000">
            <a:off x="10322560" y="4098925"/>
            <a:ext cx="1575435" cy="1138555"/>
          </a:xfrm>
          <a:prstGeom prst="rect">
            <a:avLst/>
          </a:prstGeom>
          <a:noFill/>
          <a:ln>
            <a:noFill/>
          </a:ln>
          <a:effectLst>
            <a:softEdge rad="317500"/>
          </a:effectLst>
        </p:spPr>
      </p:pic>
      <p:pic>
        <p:nvPicPr>
          <p:cNvPr id="14" name="图片 25"/>
          <p:cNvPicPr/>
          <p:nvPr/>
        </p:nvPicPr>
        <p:blipFill>
          <a:blip r:embed="rId3"/>
          <a:srcRect l="74386" r="3084"/>
          <a:stretch>
            <a:fillRect/>
          </a:stretch>
        </p:blipFill>
        <p:spPr>
          <a:xfrm rot="360000">
            <a:off x="8717280" y="5088255"/>
            <a:ext cx="1706245" cy="1008380"/>
          </a:xfrm>
          <a:prstGeom prst="rect">
            <a:avLst/>
          </a:prstGeom>
          <a:noFill/>
          <a:ln>
            <a:noFill/>
          </a:ln>
          <a:effectLst>
            <a:softEdge rad="203200"/>
          </a:effectLst>
        </p:spPr>
      </p:pic>
    </p:spTree>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箭头: 五边形 58"/>
          <p:cNvSpPr/>
          <p:nvPr/>
        </p:nvSpPr>
        <p:spPr>
          <a:xfrm>
            <a:off x="760730" y="6550025"/>
            <a:ext cx="11337290" cy="160655"/>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998220" y="5328285"/>
            <a:ext cx="11167110" cy="1699260"/>
          </a:xfrm>
          <a:prstGeom prst="rect">
            <a:avLst/>
          </a:prstGeom>
        </p:spPr>
        <p:txBody>
          <a:bodyPr wrap="square">
            <a:spAutoFit/>
          </a:bodyPr>
          <a:lstStyle/>
          <a:p>
            <a:pPr defTabSz="1218565">
              <a:lnSpc>
                <a:spcPct val="125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rPr>
              <a:t>在Halcon中用hom_mat2d_rotate算子表示平移。</a:t>
            </a:r>
          </a:p>
          <a:p>
            <a:pPr algn="ctr" defTabSz="1218565">
              <a:lnSpc>
                <a:spcPct val="150000"/>
              </a:lnSpc>
              <a:defRPr/>
            </a:pPr>
            <a:r>
              <a:rPr sz="2000" dirty="0">
                <a:solidFill>
                  <a:schemeClr val="tx1"/>
                </a:solidFill>
                <a:effectLst/>
                <a:latin typeface="微软雅黑" panose="020B0503020204020204" pitchFamily="34" charset="-122"/>
                <a:ea typeface="微软雅黑" panose="020B0503020204020204" pitchFamily="34" charset="-122"/>
              </a:rPr>
              <a:t>hom_mat2d_rotate（: : HomMat2D, Phi, Px, Py : HomMat2DRotate）</a:t>
            </a:r>
            <a:endParaRPr sz="2000" dirty="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defTabSz="1218565">
              <a:lnSpc>
                <a:spcPct val="150000"/>
              </a:lnSpc>
              <a:defRPr/>
            </a:pPr>
            <a:endParaRPr sz="1800" dirty="0">
              <a:solidFill>
                <a:schemeClr val="tx1"/>
              </a:solidFill>
              <a:latin typeface="微软雅黑" panose="020B0503020204020204" pitchFamily="34" charset="-122"/>
              <a:ea typeface="微软雅黑" panose="020B0503020204020204" pitchFamily="34" charset="-122"/>
            </a:endParaRPr>
          </a:p>
          <a:p>
            <a:pPr defTabSz="1218565">
              <a:lnSpc>
                <a:spcPct val="125000"/>
              </a:lnSpc>
              <a:defRPr/>
            </a:pPr>
            <a:endParaRPr sz="1800" dirty="0">
              <a:solidFill>
                <a:schemeClr val="tx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648429" y="1365519"/>
            <a:ext cx="413936" cy="423199"/>
            <a:chOff x="1008474" y="1609359"/>
            <a:chExt cx="413936" cy="423199"/>
          </a:xfrm>
        </p:grpSpPr>
        <p:sp>
          <p:nvSpPr>
            <p:cNvPr id="7" name="矩形 6"/>
            <p:cNvSpPr/>
            <p:nvPr/>
          </p:nvSpPr>
          <p:spPr>
            <a:xfrm>
              <a:off x="1062370" y="1672518"/>
              <a:ext cx="360040" cy="360040"/>
            </a:xfrm>
            <a:prstGeom prst="rect">
              <a:avLst/>
            </a:prstGeom>
            <a:ln>
              <a:noFill/>
            </a:ln>
            <a:effectLst>
              <a:outerShdw blurRad="685800" dist="114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008474" y="1609359"/>
              <a:ext cx="180020" cy="180020"/>
            </a:xfrm>
            <a:prstGeom prst="rect">
              <a:avLst/>
            </a:prstGeom>
            <a:ln>
              <a:noFill/>
            </a:ln>
            <a:effectLst>
              <a:outerShdw blurRad="279400" dist="38100" sx="102000" sy="102000" algn="c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12334031" y="-183501"/>
            <a:ext cx="660785" cy="1134091"/>
            <a:chOff x="12262780" y="-243178"/>
            <a:chExt cx="732036" cy="1256377"/>
          </a:xfrm>
        </p:grpSpPr>
        <p:sp>
          <p:nvSpPr>
            <p:cNvPr id="68" name="椭圆 67"/>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箭头: 五边形 1"/>
          <p:cNvSpPr/>
          <p:nvPr/>
        </p:nvSpPr>
        <p:spPr>
          <a:xfrm>
            <a:off x="0" y="337185"/>
            <a:ext cx="4940300"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b="1"/>
              <a:t>图像的平移、旋转和缩放</a:t>
            </a:r>
          </a:p>
        </p:txBody>
      </p:sp>
      <p:sp>
        <p:nvSpPr>
          <p:cNvPr id="18" name="矩形 14"/>
          <p:cNvSpPr>
            <a:spLocks noChangeArrowheads="1"/>
          </p:cNvSpPr>
          <p:nvPr/>
        </p:nvSpPr>
        <p:spPr bwMode="auto">
          <a:xfrm>
            <a:off x="1062355" y="1378585"/>
            <a:ext cx="269748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en-US" altLang="zh-CN" sz="2400" b="1" dirty="0">
                <a:solidFill>
                  <a:srgbClr val="2A2B2D"/>
                </a:solidFill>
                <a:latin typeface="微软雅黑" panose="020B0503020204020204" pitchFamily="34" charset="-122"/>
              </a:rPr>
              <a:t>2</a:t>
            </a:r>
            <a:r>
              <a:rPr lang="zh-CN" altLang="en-US" sz="2400" b="1" dirty="0">
                <a:solidFill>
                  <a:srgbClr val="2A2B2D"/>
                </a:solidFill>
                <a:latin typeface="微软雅黑" panose="020B0503020204020204" pitchFamily="34" charset="-122"/>
              </a:rPr>
              <a:t>、图像的旋转</a:t>
            </a:r>
          </a:p>
        </p:txBody>
      </p:sp>
      <p:sp>
        <p:nvSpPr>
          <p:cNvPr id="3" name="矩形 2"/>
          <p:cNvSpPr/>
          <p:nvPr/>
        </p:nvSpPr>
        <p:spPr>
          <a:xfrm>
            <a:off x="828040" y="1838960"/>
            <a:ext cx="11337925" cy="1938020"/>
          </a:xfrm>
          <a:prstGeom prst="rect">
            <a:avLst/>
          </a:prstGeom>
        </p:spPr>
        <p:txBody>
          <a:bodyPr wrap="square">
            <a:spAutoFit/>
          </a:bodyPr>
          <a:lstStyle/>
          <a:p>
            <a:pPr defTabSz="1218565">
              <a:lnSpc>
                <a:spcPct val="150000"/>
              </a:lnSpc>
              <a:defRPr/>
            </a:pPr>
            <a:r>
              <a:rPr lang="en-US" sz="2000" dirty="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rPr>
              <a:t>图像的旋转是指以图像中的某一点为原点以逆时针或顺时针方向旋转一定的角度，通常是以图像的中心为原点，将图像上的所有像素都旋转一个相同的角度。旋转后，图像的大小一般会改变。</a:t>
            </a:r>
          </a:p>
          <a:p>
            <a:pPr defTabSz="1218565">
              <a:lnSpc>
                <a:spcPct val="15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      如果将一个一个点在二维平面上绕坐标原点旋转角度</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rPr>
              <a:t>，相当于在坐标</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rPr>
              <a:t>的左边乘以一个旋转矩阵R。设旋转后的点为</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rPr>
              <a:t>，如</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下面公式</a:t>
            </a:r>
            <a:r>
              <a:rPr sz="2000" dirty="0">
                <a:solidFill>
                  <a:schemeClr val="tx1">
                    <a:lumMod val="75000"/>
                    <a:lumOff val="25000"/>
                  </a:schemeClr>
                </a:solidFill>
                <a:latin typeface="微软雅黑" panose="020B0503020204020204" pitchFamily="34" charset="-122"/>
                <a:ea typeface="微软雅黑" panose="020B0503020204020204" pitchFamily="34" charset="-122"/>
              </a:rPr>
              <a:t>所示</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graphicFrame>
        <p:nvGraphicFramePr>
          <p:cNvPr id="4" name="对象 -2147482619"/>
          <p:cNvGraphicFramePr>
            <a:graphicFrameLocks noChangeAspect="1"/>
          </p:cNvGraphicFramePr>
          <p:nvPr/>
        </p:nvGraphicFramePr>
        <p:xfrm>
          <a:off x="7222490" y="2886075"/>
          <a:ext cx="262890" cy="306070"/>
        </p:xfrm>
        <a:graphic>
          <a:graphicData uri="http://schemas.openxmlformats.org/presentationml/2006/ole">
            <mc:AlternateContent xmlns:mc="http://schemas.openxmlformats.org/markup-compatibility/2006">
              <mc:Choice xmlns:v="urn:schemas-microsoft-com:vml" Requires="v">
                <p:oleObj spid="_x0000_s2053" r:id="rId4" imgW="114300" imgH="165100" progId="Equation.KSEE3">
                  <p:embed/>
                </p:oleObj>
              </mc:Choice>
              <mc:Fallback>
                <p:oleObj r:id="rId4" imgW="114300" imgH="165100" progId="Equation.KSEE3">
                  <p:embed/>
                  <p:pic>
                    <p:nvPicPr>
                      <p:cNvPr id="0" name="图片 10"/>
                      <p:cNvPicPr/>
                      <p:nvPr/>
                    </p:nvPicPr>
                    <p:blipFill>
                      <a:blip r:embed="rId5"/>
                      <a:stretch>
                        <a:fillRect/>
                      </a:stretch>
                    </p:blipFill>
                    <p:spPr>
                      <a:xfrm>
                        <a:off x="7222490" y="2886075"/>
                        <a:ext cx="262890" cy="306070"/>
                      </a:xfrm>
                      <a:prstGeom prst="rect">
                        <a:avLst/>
                      </a:prstGeom>
                      <a:noFill/>
                      <a:ln w="38100">
                        <a:noFill/>
                        <a:miter/>
                      </a:ln>
                    </p:spPr>
                  </p:pic>
                </p:oleObj>
              </mc:Fallback>
            </mc:AlternateContent>
          </a:graphicData>
        </a:graphic>
      </p:graphicFrame>
      <p:graphicFrame>
        <p:nvGraphicFramePr>
          <p:cNvPr id="6" name="对象 -2147482378"/>
          <p:cNvGraphicFramePr>
            <a:graphicFrameLocks noChangeAspect="1"/>
          </p:cNvGraphicFramePr>
          <p:nvPr/>
        </p:nvGraphicFramePr>
        <p:xfrm>
          <a:off x="9201785" y="2839085"/>
          <a:ext cx="330835" cy="398780"/>
        </p:xfrm>
        <a:graphic>
          <a:graphicData uri="http://schemas.openxmlformats.org/presentationml/2006/ole">
            <mc:AlternateContent xmlns:mc="http://schemas.openxmlformats.org/markup-compatibility/2006">
              <mc:Choice xmlns:v="urn:schemas-microsoft-com:vml" Requires="v">
                <p:oleObj spid="_x0000_s2054" r:id="rId6" imgW="190500" imgH="228600" progId="Equation.KSEE3">
                  <p:embed/>
                </p:oleObj>
              </mc:Choice>
              <mc:Fallback>
                <p:oleObj r:id="rId6" imgW="190500" imgH="228600" progId="Equation.KSEE3">
                  <p:embed/>
                  <p:pic>
                    <p:nvPicPr>
                      <p:cNvPr id="0" name="图片 11"/>
                      <p:cNvPicPr/>
                      <p:nvPr/>
                    </p:nvPicPr>
                    <p:blipFill>
                      <a:blip r:embed="rId7"/>
                      <a:stretch>
                        <a:fillRect/>
                      </a:stretch>
                    </p:blipFill>
                    <p:spPr>
                      <a:xfrm>
                        <a:off x="9201785" y="2839085"/>
                        <a:ext cx="330835" cy="398780"/>
                      </a:xfrm>
                      <a:prstGeom prst="rect">
                        <a:avLst/>
                      </a:prstGeom>
                      <a:noFill/>
                      <a:ln w="38100">
                        <a:noFill/>
                        <a:miter/>
                      </a:ln>
                    </p:spPr>
                  </p:pic>
                </p:oleObj>
              </mc:Fallback>
            </mc:AlternateContent>
          </a:graphicData>
        </a:graphic>
      </p:graphicFrame>
      <p:graphicFrame>
        <p:nvGraphicFramePr>
          <p:cNvPr id="8" name="对象 -2147482617"/>
          <p:cNvGraphicFramePr>
            <a:graphicFrameLocks noChangeAspect="1"/>
          </p:cNvGraphicFramePr>
          <p:nvPr/>
        </p:nvGraphicFramePr>
        <p:xfrm>
          <a:off x="3315970" y="3237865"/>
          <a:ext cx="443977" cy="504000"/>
        </p:xfrm>
        <a:graphic>
          <a:graphicData uri="http://schemas.openxmlformats.org/presentationml/2006/ole">
            <mc:AlternateContent xmlns:mc="http://schemas.openxmlformats.org/markup-compatibility/2006">
              <mc:Choice xmlns:v="urn:schemas-microsoft-com:vml" Requires="v">
                <p:oleObj spid="_x0000_s2055" r:id="rId8" imgW="190500" imgH="215900" progId="Equation.KSEE3">
                  <p:embed/>
                </p:oleObj>
              </mc:Choice>
              <mc:Fallback>
                <p:oleObj r:id="rId8" imgW="190500" imgH="215900" progId="Equation.KSEE3">
                  <p:embed/>
                  <p:pic>
                    <p:nvPicPr>
                      <p:cNvPr id="0" name="图片 14"/>
                      <p:cNvPicPr/>
                      <p:nvPr/>
                    </p:nvPicPr>
                    <p:blipFill>
                      <a:blip r:embed="rId9"/>
                      <a:stretch>
                        <a:fillRect/>
                      </a:stretch>
                    </p:blipFill>
                    <p:spPr>
                      <a:xfrm>
                        <a:off x="3315970" y="3237865"/>
                        <a:ext cx="443977" cy="504000"/>
                      </a:xfrm>
                      <a:prstGeom prst="rect">
                        <a:avLst/>
                      </a:prstGeom>
                      <a:noFill/>
                      <a:ln w="38100">
                        <a:noFill/>
                        <a:miter/>
                      </a:ln>
                    </p:spPr>
                  </p:pic>
                </p:oleObj>
              </mc:Fallback>
            </mc:AlternateContent>
          </a:graphicData>
        </a:graphic>
      </p:graphicFrame>
      <p:graphicFrame>
        <p:nvGraphicFramePr>
          <p:cNvPr id="9" name="对象 -2147482616"/>
          <p:cNvGraphicFramePr>
            <a:graphicFrameLocks noChangeAspect="1"/>
          </p:cNvGraphicFramePr>
          <p:nvPr/>
        </p:nvGraphicFramePr>
        <p:xfrm>
          <a:off x="4130040" y="4058285"/>
          <a:ext cx="3355596" cy="1080000"/>
        </p:xfrm>
        <a:graphic>
          <a:graphicData uri="http://schemas.openxmlformats.org/presentationml/2006/ole">
            <mc:AlternateContent xmlns:mc="http://schemas.openxmlformats.org/markup-compatibility/2006">
              <mc:Choice xmlns:v="urn:schemas-microsoft-com:vml" Requires="v">
                <p:oleObj spid="_x0000_s2056" r:id="rId10" imgW="2209800" imgH="711200" progId="Equation.KSEE3">
                  <p:embed/>
                </p:oleObj>
              </mc:Choice>
              <mc:Fallback>
                <p:oleObj r:id="rId10" imgW="2209800" imgH="711200" progId="Equation.KSEE3">
                  <p:embed/>
                  <p:pic>
                    <p:nvPicPr>
                      <p:cNvPr id="0" name="图片 15"/>
                      <p:cNvPicPr/>
                      <p:nvPr/>
                    </p:nvPicPr>
                    <p:blipFill>
                      <a:blip r:embed="rId11"/>
                      <a:stretch>
                        <a:fillRect/>
                      </a:stretch>
                    </p:blipFill>
                    <p:spPr>
                      <a:xfrm>
                        <a:off x="4130040" y="4058285"/>
                        <a:ext cx="3355596" cy="108000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箭头: 五边形 58"/>
          <p:cNvSpPr/>
          <p:nvPr/>
        </p:nvSpPr>
        <p:spPr>
          <a:xfrm>
            <a:off x="828040" y="6078855"/>
            <a:ext cx="11287125" cy="16002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828040" y="4671695"/>
            <a:ext cx="11337925" cy="2130425"/>
          </a:xfrm>
          <a:prstGeom prst="rect">
            <a:avLst/>
          </a:prstGeom>
        </p:spPr>
        <p:txBody>
          <a:bodyPr wrap="square">
            <a:spAutoFit/>
          </a:bodyPr>
          <a:lstStyle/>
          <a:p>
            <a:pPr algn="l" defTabSz="1218565">
              <a:lnSpc>
                <a:spcPct val="200000"/>
              </a:lnSpc>
              <a:buClrTx/>
              <a:buSzTx/>
              <a:buFontTx/>
              <a:defRPr/>
            </a:pPr>
            <a:r>
              <a:rPr lang="en-US" sz="2000" dirty="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rPr>
              <a:t>在Halcon中用hom_mat2d_scale算子表示旋转。</a:t>
            </a:r>
          </a:p>
          <a:p>
            <a:pPr algn="ctr" defTabSz="1218565">
              <a:lnSpc>
                <a:spcPct val="200000"/>
              </a:lnSpc>
              <a:buClrTx/>
              <a:buSzTx/>
              <a:buFontTx/>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hom_mat2d_scale（: : HomMat2D, Sx, Sy, Px, Py : HomMat2DScale）</a:t>
            </a:r>
          </a:p>
          <a:p>
            <a:pPr algn="l" defTabSz="1218565">
              <a:lnSpc>
                <a:spcPct val="150000"/>
              </a:lnSpc>
              <a:buClrTx/>
              <a:buSzTx/>
              <a:buFontTx/>
              <a:defRPr/>
            </a:pPr>
            <a:endParaRPr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218565">
              <a:lnSpc>
                <a:spcPct val="125000"/>
              </a:lnSpc>
              <a:defRPr/>
            </a:pPr>
            <a:endParaRPr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648429" y="1365519"/>
            <a:ext cx="413936" cy="423199"/>
            <a:chOff x="1008474" y="1609359"/>
            <a:chExt cx="413936" cy="423199"/>
          </a:xfrm>
        </p:grpSpPr>
        <p:sp>
          <p:nvSpPr>
            <p:cNvPr id="7" name="矩形 6"/>
            <p:cNvSpPr/>
            <p:nvPr/>
          </p:nvSpPr>
          <p:spPr>
            <a:xfrm>
              <a:off x="1062370" y="1672518"/>
              <a:ext cx="360040" cy="360040"/>
            </a:xfrm>
            <a:prstGeom prst="rect">
              <a:avLst/>
            </a:prstGeom>
            <a:ln>
              <a:noFill/>
            </a:ln>
            <a:effectLst>
              <a:outerShdw blurRad="685800" dist="114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008474" y="1609359"/>
              <a:ext cx="180020" cy="180020"/>
            </a:xfrm>
            <a:prstGeom prst="rect">
              <a:avLst/>
            </a:prstGeom>
            <a:ln>
              <a:noFill/>
            </a:ln>
            <a:effectLst>
              <a:outerShdw blurRad="279400" dist="38100" sx="102000" sy="102000" algn="c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12334031" y="-183501"/>
            <a:ext cx="660785" cy="1134091"/>
            <a:chOff x="12262780" y="-243178"/>
            <a:chExt cx="732036" cy="1256377"/>
          </a:xfrm>
        </p:grpSpPr>
        <p:sp>
          <p:nvSpPr>
            <p:cNvPr id="68" name="椭圆 67"/>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箭头: 五边形 1"/>
          <p:cNvSpPr/>
          <p:nvPr/>
        </p:nvSpPr>
        <p:spPr>
          <a:xfrm>
            <a:off x="0" y="337185"/>
            <a:ext cx="4662805"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b="1"/>
              <a:t>图像的平移、旋转和缩放</a:t>
            </a:r>
          </a:p>
        </p:txBody>
      </p:sp>
      <p:sp>
        <p:nvSpPr>
          <p:cNvPr id="18" name="矩形 14"/>
          <p:cNvSpPr>
            <a:spLocks noChangeArrowheads="1"/>
          </p:cNvSpPr>
          <p:nvPr/>
        </p:nvSpPr>
        <p:spPr bwMode="auto">
          <a:xfrm>
            <a:off x="1062355" y="1428750"/>
            <a:ext cx="2526665"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2400" b="1" dirty="0">
                <a:solidFill>
                  <a:srgbClr val="2A2B2D"/>
                </a:solidFill>
                <a:latin typeface="微软雅黑" panose="020B0503020204020204" pitchFamily="34" charset="-122"/>
              </a:rPr>
              <a:t>３、图像的缩放</a:t>
            </a:r>
          </a:p>
        </p:txBody>
      </p:sp>
      <p:sp>
        <p:nvSpPr>
          <p:cNvPr id="3" name="矩形 2"/>
          <p:cNvSpPr/>
          <p:nvPr/>
        </p:nvSpPr>
        <p:spPr>
          <a:xfrm>
            <a:off x="828040" y="1889125"/>
            <a:ext cx="11337925" cy="1322070"/>
          </a:xfrm>
          <a:prstGeom prst="rect">
            <a:avLst/>
          </a:prstGeom>
        </p:spPr>
        <p:txBody>
          <a:bodyPr wrap="square">
            <a:spAutoFit/>
          </a:bodyPr>
          <a:lstStyle/>
          <a:p>
            <a:pPr defTabSz="1218565">
              <a:lnSpc>
                <a:spcPct val="200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假设一个点在二维平面上，沿x轴方向放大</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倍，沿y轴方向放大</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倍，那么变化后该点的坐标记为</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，如</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下面公式</a:t>
            </a:r>
            <a:r>
              <a:rPr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所示</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p>
        </p:txBody>
      </p:sp>
      <p:graphicFrame>
        <p:nvGraphicFramePr>
          <p:cNvPr id="5" name="对象 -2147482614"/>
          <p:cNvGraphicFramePr>
            <a:graphicFrameLocks noChangeAspect="1"/>
          </p:cNvGraphicFramePr>
          <p:nvPr/>
        </p:nvGraphicFramePr>
        <p:xfrm>
          <a:off x="6118225" y="2248535"/>
          <a:ext cx="266065" cy="343535"/>
        </p:xfrm>
        <a:graphic>
          <a:graphicData uri="http://schemas.openxmlformats.org/presentationml/2006/ole">
            <mc:AlternateContent xmlns:mc="http://schemas.openxmlformats.org/markup-compatibility/2006">
              <mc:Choice xmlns:v="urn:schemas-microsoft-com:vml" Requires="v">
                <p:oleObj spid="_x0000_s3082" r:id="rId4" imgW="177165" imgH="228600" progId="Equation.KSEE3">
                  <p:embed/>
                </p:oleObj>
              </mc:Choice>
              <mc:Fallback>
                <p:oleObj r:id="rId4" imgW="177165" imgH="228600" progId="Equation.KSEE3">
                  <p:embed/>
                  <p:pic>
                    <p:nvPicPr>
                      <p:cNvPr id="0" name="图片 3075"/>
                      <p:cNvPicPr/>
                      <p:nvPr/>
                    </p:nvPicPr>
                    <p:blipFill>
                      <a:blip r:embed="rId5"/>
                      <a:stretch>
                        <a:fillRect/>
                      </a:stretch>
                    </p:blipFill>
                    <p:spPr>
                      <a:xfrm>
                        <a:off x="6118225" y="2248535"/>
                        <a:ext cx="266065" cy="343535"/>
                      </a:xfrm>
                      <a:prstGeom prst="rect">
                        <a:avLst/>
                      </a:prstGeom>
                      <a:noFill/>
                      <a:ln w="38100">
                        <a:noFill/>
                        <a:miter/>
                      </a:ln>
                    </p:spPr>
                  </p:pic>
                </p:oleObj>
              </mc:Fallback>
            </mc:AlternateContent>
          </a:graphicData>
        </a:graphic>
      </p:graphicFrame>
      <p:graphicFrame>
        <p:nvGraphicFramePr>
          <p:cNvPr id="6" name="对象 -2147482380"/>
          <p:cNvGraphicFramePr>
            <a:graphicFrameLocks noChangeAspect="1"/>
          </p:cNvGraphicFramePr>
          <p:nvPr/>
        </p:nvGraphicFramePr>
        <p:xfrm>
          <a:off x="8616950" y="2248535"/>
          <a:ext cx="281940" cy="356870"/>
        </p:xfrm>
        <a:graphic>
          <a:graphicData uri="http://schemas.openxmlformats.org/presentationml/2006/ole">
            <mc:AlternateContent xmlns:mc="http://schemas.openxmlformats.org/markup-compatibility/2006">
              <mc:Choice xmlns:v="urn:schemas-microsoft-com:vml" Requires="v">
                <p:oleObj spid="_x0000_s3083" r:id="rId6" imgW="190500" imgH="241300" progId="Equation.KSEE3">
                  <p:embed/>
                </p:oleObj>
              </mc:Choice>
              <mc:Fallback>
                <p:oleObj r:id="rId6" imgW="190500" imgH="241300" progId="Equation.KSEE3">
                  <p:embed/>
                  <p:pic>
                    <p:nvPicPr>
                      <p:cNvPr id="0" name="图片 22"/>
                      <p:cNvPicPr/>
                      <p:nvPr/>
                    </p:nvPicPr>
                    <p:blipFill>
                      <a:blip r:embed="rId7"/>
                      <a:stretch>
                        <a:fillRect/>
                      </a:stretch>
                    </p:blipFill>
                    <p:spPr>
                      <a:xfrm>
                        <a:off x="8616950" y="2248535"/>
                        <a:ext cx="281940" cy="356870"/>
                      </a:xfrm>
                      <a:prstGeom prst="rect">
                        <a:avLst/>
                      </a:prstGeom>
                      <a:noFill/>
                      <a:ln w="38100">
                        <a:noFill/>
                        <a:miter/>
                      </a:ln>
                    </p:spPr>
                  </p:pic>
                </p:oleObj>
              </mc:Fallback>
            </mc:AlternateContent>
          </a:graphicData>
        </a:graphic>
      </p:graphicFrame>
      <p:graphicFrame>
        <p:nvGraphicFramePr>
          <p:cNvPr id="8" name="对象 -2147482612"/>
          <p:cNvGraphicFramePr>
            <a:graphicFrameLocks noChangeAspect="1"/>
          </p:cNvGraphicFramePr>
          <p:nvPr/>
        </p:nvGraphicFramePr>
        <p:xfrm>
          <a:off x="1439545" y="2592070"/>
          <a:ext cx="390146" cy="468000"/>
        </p:xfrm>
        <a:graphic>
          <a:graphicData uri="http://schemas.openxmlformats.org/presentationml/2006/ole">
            <mc:AlternateContent xmlns:mc="http://schemas.openxmlformats.org/markup-compatibility/2006">
              <mc:Choice xmlns:v="urn:schemas-microsoft-com:vml" Requires="v">
                <p:oleObj spid="_x0000_s3084" r:id="rId8" imgW="190500" imgH="228600" progId="Equation.KSEE3">
                  <p:embed/>
                </p:oleObj>
              </mc:Choice>
              <mc:Fallback>
                <p:oleObj r:id="rId8" imgW="190500" imgH="228600" progId="Equation.KSEE3">
                  <p:embed/>
                  <p:pic>
                    <p:nvPicPr>
                      <p:cNvPr id="0" name="图片 23"/>
                      <p:cNvPicPr/>
                      <p:nvPr/>
                    </p:nvPicPr>
                    <p:blipFill>
                      <a:blip r:embed="rId9"/>
                      <a:stretch>
                        <a:fillRect/>
                      </a:stretch>
                    </p:blipFill>
                    <p:spPr>
                      <a:xfrm>
                        <a:off x="1439545" y="2592070"/>
                        <a:ext cx="390146" cy="468000"/>
                      </a:xfrm>
                      <a:prstGeom prst="rect">
                        <a:avLst/>
                      </a:prstGeom>
                      <a:noFill/>
                      <a:ln w="38100">
                        <a:noFill/>
                        <a:miter/>
                      </a:ln>
                    </p:spPr>
                  </p:pic>
                </p:oleObj>
              </mc:Fallback>
            </mc:AlternateContent>
          </a:graphicData>
        </a:graphic>
      </p:graphicFrame>
      <p:graphicFrame>
        <p:nvGraphicFramePr>
          <p:cNvPr id="9" name="对象 -2147482611"/>
          <p:cNvGraphicFramePr>
            <a:graphicFrameLocks noChangeAspect="1"/>
          </p:cNvGraphicFramePr>
          <p:nvPr/>
        </p:nvGraphicFramePr>
        <p:xfrm>
          <a:off x="4318617" y="3359082"/>
          <a:ext cx="2795905" cy="1080135"/>
        </p:xfrm>
        <a:graphic>
          <a:graphicData uri="http://schemas.openxmlformats.org/presentationml/2006/ole">
            <mc:AlternateContent xmlns:mc="http://schemas.openxmlformats.org/markup-compatibility/2006">
              <mc:Choice xmlns:v="urn:schemas-microsoft-com:vml" Requires="v">
                <p:oleObj spid="_x0000_s3085" r:id="rId10" imgW="1841500" imgH="711200" progId="Equation.KSEE3">
                  <p:embed/>
                </p:oleObj>
              </mc:Choice>
              <mc:Fallback>
                <p:oleObj r:id="rId10" imgW="1841500" imgH="711200" progId="Equation.KSEE3">
                  <p:embed/>
                  <p:pic>
                    <p:nvPicPr>
                      <p:cNvPr id="0" name="图片 24"/>
                      <p:cNvPicPr/>
                      <p:nvPr/>
                    </p:nvPicPr>
                    <p:blipFill>
                      <a:blip r:embed="rId11"/>
                      <a:stretch>
                        <a:fillRect/>
                      </a:stretch>
                    </p:blipFill>
                    <p:spPr>
                      <a:xfrm>
                        <a:off x="4318617" y="3359082"/>
                        <a:ext cx="2795905" cy="108013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2334031" y="-183501"/>
            <a:ext cx="660785" cy="1134091"/>
            <a:chOff x="12262780" y="-243178"/>
            <a:chExt cx="732036" cy="1256377"/>
          </a:xfrm>
        </p:grpSpPr>
        <p:sp>
          <p:nvSpPr>
            <p:cNvPr id="29" name="椭圆 28"/>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895985" y="1428750"/>
            <a:ext cx="11134725" cy="4399915"/>
          </a:xfrm>
          <a:prstGeom prst="rect">
            <a:avLst/>
          </a:prstGeom>
          <a:noFill/>
        </p:spPr>
        <p:txBody>
          <a:bodyPr wrap="square" rtlCol="0">
            <a:spAutoFit/>
          </a:bodyPr>
          <a:lstStyle/>
          <a:p>
            <a:pPr marL="0" algn="l" defTabSz="1218565" eaLnBrk="1" latinLnBrk="0" hangingPunct="1">
              <a:lnSpc>
                <a:spcPct val="200000"/>
              </a:lnSpc>
              <a:buClrTx/>
              <a:buSzTx/>
              <a:buFont typeface="Wingdings" panose="05000000000000000000" charset="0"/>
              <a:buNone/>
              <a:defRPr/>
            </a:pPr>
            <a:r>
              <a:rPr 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把平移、旋转和缩放结合起来，可以在Halcon中使用仿射变换的相关算子。在仿射变换前，需要先确定仿射变换矩阵，步骤如下</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endParaRPr sz="2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0" algn="l" defTabSz="1218565" eaLnBrk="1" latinLnBrk="0" hangingPunct="1">
              <a:lnSpc>
                <a:spcPct val="200000"/>
              </a:lnSpc>
              <a:buClrTx/>
              <a:buSzTx/>
              <a:buFont typeface="Wingdings" panose="05000000000000000000" charset="0"/>
              <a:buChar char=""/>
              <a:defRPr/>
            </a:pPr>
            <a:r>
              <a:rPr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（1）创建一个仿射变换单位矩阵，可以用hom_mat2d_identity算子。</a:t>
            </a:r>
          </a:p>
          <a:p>
            <a:pPr marL="0" indent="0" algn="ctr" defTabSz="1218565" eaLnBrk="1" latinLnBrk="0" hangingPunct="1">
              <a:lnSpc>
                <a:spcPct val="200000"/>
              </a:lnSpc>
              <a:buClrTx/>
              <a:buSzTx/>
              <a:buFont typeface="Wingdings" panose="05000000000000000000" charset="0"/>
              <a:buNone/>
              <a:defRPr/>
            </a:pPr>
            <a:r>
              <a:rPr sz="2000" dirty="0">
                <a:effectLst/>
                <a:latin typeface="微软雅黑" panose="020B0503020204020204" pitchFamily="34" charset="-122"/>
                <a:ea typeface="微软雅黑" panose="020B0503020204020204" pitchFamily="34" charset="-122"/>
                <a:sym typeface="+mn-ea"/>
              </a:rPr>
              <a:t>hom_mat2d_identity（ : : : HomMat2DIdentity）</a:t>
            </a:r>
            <a:endParaRPr sz="2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0" algn="l" defTabSz="1218565" eaLnBrk="1" latinLnBrk="0" hangingPunct="1">
              <a:lnSpc>
                <a:spcPct val="200000"/>
              </a:lnSpc>
              <a:buClrTx/>
              <a:buSzTx/>
              <a:buFont typeface="Wingdings" panose="05000000000000000000" charset="0"/>
              <a:buChar char=""/>
              <a:defRPr/>
            </a:pPr>
            <a:r>
              <a:rPr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（2）设置变换的参数，可以设置平移、缩放以及旋转参数。</a:t>
            </a:r>
          </a:p>
          <a:p>
            <a:pPr marL="0" algn="l" defTabSz="1218565" eaLnBrk="1" latinLnBrk="0" hangingPunct="1">
              <a:lnSpc>
                <a:spcPct val="200000"/>
              </a:lnSpc>
              <a:buClrTx/>
              <a:buSzTx/>
              <a:buFont typeface="Wingdings" panose="05000000000000000000" charset="0"/>
              <a:buChar char=""/>
              <a:defRPr/>
            </a:pPr>
            <a:r>
              <a:rPr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（3）进行仿射变换，可以用affine_trans_image算子。</a:t>
            </a:r>
          </a:p>
          <a:p>
            <a:pPr marL="0" algn="ctr" defTabSz="1218565" eaLnBrk="1" latinLnBrk="0" hangingPunct="1">
              <a:lnSpc>
                <a:spcPct val="200000"/>
              </a:lnSpc>
              <a:buClrTx/>
              <a:buSzTx/>
              <a:buFont typeface="Wingdings" panose="05000000000000000000" charset="0"/>
              <a:buNone/>
              <a:defRPr/>
            </a:pPr>
            <a:r>
              <a:rPr sz="2000" dirty="0">
                <a:solidFill>
                  <a:schemeClr val="tx1"/>
                </a:solidFill>
                <a:effectLst/>
                <a:latin typeface="微软雅黑" panose="020B0503020204020204" pitchFamily="34" charset="-122"/>
                <a:ea typeface="微软雅黑" panose="020B0503020204020204" pitchFamily="34" charset="-122"/>
              </a:rPr>
              <a:t>affine_trans_image (Image : ImageAffinTrans : HomMat2D, Interpolation, AdaptlmageSize :)</a:t>
            </a:r>
          </a:p>
        </p:txBody>
      </p:sp>
      <p:sp>
        <p:nvSpPr>
          <p:cNvPr id="18" name="矩形 17"/>
          <p:cNvSpPr/>
          <p:nvPr/>
        </p:nvSpPr>
        <p:spPr>
          <a:xfrm>
            <a:off x="668020" y="1262380"/>
            <a:ext cx="11590655" cy="5168900"/>
          </a:xfrm>
          <a:prstGeom prst="rect">
            <a:avLst/>
          </a:prstGeom>
          <a:noFill/>
          <a:ln w="19050">
            <a:solidFill>
              <a:srgbClr val="F1BE08"/>
            </a:solidFill>
            <a:prstDash val="lgDashDotDot"/>
          </a:ln>
          <a:effectLst>
            <a:outerShdw blurRad="381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五边形 1"/>
          <p:cNvSpPr/>
          <p:nvPr/>
        </p:nvSpPr>
        <p:spPr>
          <a:xfrm>
            <a:off x="0" y="337185"/>
            <a:ext cx="3655695"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b="1"/>
              <a:t>图像的仿射变换</a:t>
            </a:r>
          </a:p>
        </p:txBody>
      </p:sp>
    </p:spTree>
  </p:cSld>
  <p:clrMapOvr>
    <a:masterClrMapping/>
  </p:clrMapOvr>
  <p:transition spd="slow" advClick="0" advTm="0">
    <p:comb/>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25095" y="1172210"/>
            <a:ext cx="12608560" cy="573976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r>
              <a:rPr lang="en-US" altLang="zh-CN" sz="2400"/>
              <a:t>                                                                 </a:t>
            </a:r>
            <a:endParaRPr lang="zh-CN" altLang="en-US" sz="1800">
              <a:latin typeface="华文楷体" panose="02010600040101010101" charset="-122"/>
              <a:ea typeface="华文楷体" panose="02010600040101010101" charset="-122"/>
              <a:cs typeface="华文楷体" panose="02010600040101010101" charset="-122"/>
            </a:endParaRPr>
          </a:p>
        </p:txBody>
      </p:sp>
      <p:sp>
        <p:nvSpPr>
          <p:cNvPr id="11" name="矩形 10"/>
          <p:cNvSpPr/>
          <p:nvPr/>
        </p:nvSpPr>
        <p:spPr>
          <a:xfrm>
            <a:off x="284480" y="1172210"/>
            <a:ext cx="6916420" cy="6092825"/>
          </a:xfrm>
          <a:prstGeom prst="rect">
            <a:avLst/>
          </a:prstGeom>
        </p:spPr>
        <p:txBody>
          <a:bodyPr wrap="square">
            <a:spAutoFit/>
          </a:bodyPr>
          <a:lstStyle/>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rPr>
              <a:t>*关闭窗口，读取图像 </a:t>
            </a:r>
            <a:r>
              <a:rPr lang="zh-CN" sz="2000" dirty="0">
                <a:solidFill>
                  <a:schemeClr val="bg1"/>
                </a:solidFill>
                <a:latin typeface="Times New Roman" panose="02020603050405020304" pitchFamily="18" charset="0"/>
                <a:cs typeface="Times New Roman" panose="02020603050405020304" pitchFamily="18" charset="0"/>
              </a:rPr>
              <a:t>　　</a:t>
            </a: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rPr>
              <a:t>dev_close_window ( )read_image (Image, 'D:triangle.png')</a:t>
            </a: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rPr>
              <a:t>*获得图像尺寸，打开窗口，读取图片</a:t>
            </a:r>
            <a:r>
              <a:rPr lang="zh-CN" sz="2000" dirty="0">
                <a:solidFill>
                  <a:schemeClr val="bg1"/>
                </a:solidFill>
                <a:latin typeface="Times New Roman" panose="02020603050405020304" pitchFamily="18" charset="0"/>
                <a:cs typeface="Times New Roman" panose="02020603050405020304" pitchFamily="18" charset="0"/>
              </a:rPr>
              <a:t>　　</a:t>
            </a: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rPr>
              <a:t>get_image_size (Image, Width1, Height1)</a:t>
            </a: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rPr>
              <a:t>dev_open_window (0, 0, Width1, Height1, 'black', WindowID)</a:t>
            </a: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rPr>
              <a:t>dev_display (Image）</a:t>
            </a: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rPr>
              <a:t>*转灰度图像</a:t>
            </a:r>
            <a:r>
              <a:rPr lang="zh-CN" sz="2000" dirty="0">
                <a:solidFill>
                  <a:schemeClr val="bg1"/>
                </a:solidFill>
                <a:latin typeface="Times New Roman" panose="02020603050405020304" pitchFamily="18" charset="0"/>
                <a:cs typeface="Times New Roman" panose="02020603050405020304" pitchFamily="18" charset="0"/>
              </a:rPr>
              <a:t>　　</a:t>
            </a: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rPr>
              <a:t>rgb1_to_gray (Image, GrayImage)</a:t>
            </a: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sym typeface="+mn-ea"/>
              </a:rPr>
              <a:t>*图像二值化</a:t>
            </a:r>
            <a:r>
              <a:rPr lang="zh-CN" sz="2000" dirty="0">
                <a:solidFill>
                  <a:schemeClr val="bg1"/>
                </a:solidFill>
                <a:latin typeface="Times New Roman" panose="02020603050405020304" pitchFamily="18" charset="0"/>
                <a:cs typeface="Times New Roman" panose="02020603050405020304" pitchFamily="18" charset="0"/>
                <a:sym typeface="+mn-ea"/>
              </a:rPr>
              <a:t>　　</a:t>
            </a:r>
            <a:endParaRPr lang="zh-CN" sz="2000" dirty="0">
              <a:solidFill>
                <a:schemeClr val="bg1"/>
              </a:solidFill>
              <a:latin typeface="Times New Roman" panose="02020603050405020304" pitchFamily="18" charset="0"/>
              <a:cs typeface="Times New Roman" panose="02020603050405020304" pitchFamily="18" charset="0"/>
            </a:endParaRP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sym typeface="+mn-ea"/>
              </a:rPr>
              <a:t>threshold (GrayImage, Regions, 0, 212)</a:t>
            </a:r>
            <a:endParaRPr sz="2000" dirty="0">
              <a:solidFill>
                <a:schemeClr val="bg1"/>
              </a:solidFill>
              <a:latin typeface="Times New Roman" panose="02020603050405020304" pitchFamily="18" charset="0"/>
              <a:cs typeface="Times New Roman" panose="02020603050405020304" pitchFamily="18" charset="0"/>
            </a:endParaRP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sym typeface="+mn-ea"/>
              </a:rPr>
              <a:t>*获取图像面积，中心点坐标</a:t>
            </a:r>
            <a:r>
              <a:rPr lang="zh-CN" sz="2000" dirty="0">
                <a:solidFill>
                  <a:schemeClr val="bg1"/>
                </a:solidFill>
                <a:latin typeface="Times New Roman" panose="02020603050405020304" pitchFamily="18" charset="0"/>
                <a:cs typeface="Times New Roman" panose="02020603050405020304" pitchFamily="18" charset="0"/>
                <a:sym typeface="+mn-ea"/>
              </a:rPr>
              <a:t>　　</a:t>
            </a:r>
            <a:endParaRPr lang="zh-CN" sz="2000" dirty="0">
              <a:solidFill>
                <a:schemeClr val="bg1"/>
              </a:solidFill>
              <a:latin typeface="Times New Roman" panose="02020603050405020304" pitchFamily="18" charset="0"/>
              <a:cs typeface="Times New Roman" panose="02020603050405020304" pitchFamily="18" charset="0"/>
            </a:endParaRP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sym typeface="+mn-ea"/>
              </a:rPr>
              <a:t>area_center (Regions, Area1, Row1, Column1)</a:t>
            </a:r>
            <a:endParaRPr sz="2000" dirty="0">
              <a:solidFill>
                <a:schemeClr val="bg1"/>
              </a:solidFill>
              <a:latin typeface="Times New Roman" panose="02020603050405020304" pitchFamily="18" charset="0"/>
              <a:cs typeface="Times New Roman" panose="02020603050405020304" pitchFamily="18" charset="0"/>
            </a:endParaRPr>
          </a:p>
          <a:p>
            <a:pPr algn="l" defTabSz="1218565">
              <a:lnSpc>
                <a:spcPct val="150000"/>
              </a:lnSpc>
              <a:defRPr/>
            </a:pPr>
            <a:endParaRPr sz="2000" dirty="0">
              <a:solidFill>
                <a:schemeClr val="bg1"/>
              </a:solidFill>
              <a:latin typeface="Times New Roman" panose="02020603050405020304" pitchFamily="18" charset="0"/>
              <a:cs typeface="Times New Roman" panose="02020603050405020304" pitchFamily="18" charset="0"/>
            </a:endParaRPr>
          </a:p>
        </p:txBody>
      </p:sp>
      <p:sp>
        <p:nvSpPr>
          <p:cNvPr id="5" name="箭头: 五边形 1"/>
          <p:cNvSpPr/>
          <p:nvPr/>
        </p:nvSpPr>
        <p:spPr>
          <a:xfrm>
            <a:off x="0" y="326390"/>
            <a:ext cx="4170045"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b="1"/>
              <a:t>图像的仿射变换实例</a:t>
            </a:r>
          </a:p>
        </p:txBody>
      </p:sp>
      <p:sp>
        <p:nvSpPr>
          <p:cNvPr id="2" name="文本框 1"/>
          <p:cNvSpPr txBox="1"/>
          <p:nvPr/>
        </p:nvSpPr>
        <p:spPr>
          <a:xfrm>
            <a:off x="7200900" y="1172210"/>
            <a:ext cx="5532755" cy="6092825"/>
          </a:xfrm>
          <a:prstGeom prst="rect">
            <a:avLst/>
          </a:prstGeom>
          <a:noFill/>
        </p:spPr>
        <p:txBody>
          <a:bodyPr wrap="square" rtlCol="0">
            <a:spAutoFit/>
          </a:bodyPr>
          <a:lstStyle/>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sym typeface="+mn-ea"/>
              </a:rPr>
              <a:t>*定义仿射变换矩阵　　</a:t>
            </a: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sym typeface="+mn-ea"/>
              </a:rPr>
              <a:t>hom_mat2d_identity (HomMat2DIdentity)</a:t>
            </a:r>
            <a:endParaRPr sz="2000" dirty="0">
              <a:solidFill>
                <a:schemeClr val="bg1"/>
              </a:solidFill>
              <a:latin typeface="Times New Roman" panose="02020603050405020304" pitchFamily="18" charset="0"/>
              <a:cs typeface="Times New Roman" panose="02020603050405020304" pitchFamily="18" charset="0"/>
            </a:endParaRP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sym typeface="+mn-ea"/>
              </a:rPr>
              <a:t>*设置平移矩阵至中心点坐标　　　　　　　　　　　　　　　hom_mat2d_translate (HomMat2DIdentity,-Row1 , -Column1, HomMat2DTranslate)</a:t>
            </a:r>
            <a:endParaRPr sz="2000" dirty="0">
              <a:solidFill>
                <a:schemeClr val="bg1"/>
              </a:solidFill>
              <a:latin typeface="Times New Roman" panose="02020603050405020304" pitchFamily="18" charset="0"/>
              <a:cs typeface="Times New Roman" panose="02020603050405020304" pitchFamily="18" charset="0"/>
            </a:endParaRP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sym typeface="+mn-ea"/>
              </a:rPr>
              <a:t>hom_mat2d_translate (HomMat2DTranslate, Height1/2, Width1/2, HomMat2DTranslate1)</a:t>
            </a:r>
            <a:endParaRPr sz="2000" dirty="0">
              <a:solidFill>
                <a:schemeClr val="bg1"/>
              </a:solidFill>
              <a:latin typeface="Times New Roman" panose="02020603050405020304" pitchFamily="18" charset="0"/>
              <a:cs typeface="Times New Roman" panose="02020603050405020304" pitchFamily="18" charset="0"/>
            </a:endParaRP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sym typeface="+mn-ea"/>
              </a:rPr>
              <a:t>*通过仿射变换将三角形移至中心点位置并显示图像</a:t>
            </a: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sym typeface="+mn-ea"/>
              </a:rPr>
              <a:t>affine_trans_image (GrayImage, ImageAffinTrans, HomMat2DTranslate1, 'constant', 'false')</a:t>
            </a:r>
            <a:endParaRPr sz="2000" dirty="0">
              <a:solidFill>
                <a:schemeClr val="bg1"/>
              </a:solidFill>
              <a:latin typeface="Times New Roman" panose="02020603050405020304" pitchFamily="18" charset="0"/>
              <a:cs typeface="Times New Roman" panose="02020603050405020304" pitchFamily="18" charset="0"/>
            </a:endParaRP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sym typeface="+mn-ea"/>
              </a:rPr>
              <a:t>dev_display (ImageAffinTrans)</a:t>
            </a:r>
          </a:p>
          <a:p>
            <a:pPr algn="l" defTabSz="1218565">
              <a:lnSpc>
                <a:spcPct val="150000"/>
              </a:lnSpc>
              <a:defRPr/>
            </a:pPr>
            <a:r>
              <a:rPr lang="zh-CN" sz="2000" dirty="0">
                <a:solidFill>
                  <a:schemeClr val="bg1"/>
                </a:solidFill>
                <a:latin typeface="Times New Roman" panose="02020603050405020304" pitchFamily="18" charset="0"/>
                <a:cs typeface="Times New Roman" panose="02020603050405020304" pitchFamily="18" charset="0"/>
                <a:sym typeface="+mn-ea"/>
              </a:rPr>
              <a:t>　　　　　</a:t>
            </a:r>
            <a:endParaRPr lang="zh-CN" altLang="en-US" sz="200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25095" y="1106170"/>
            <a:ext cx="12608560" cy="560133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r>
              <a:rPr lang="en-US" altLang="zh-CN" sz="2400"/>
              <a:t>                                                                 </a:t>
            </a:r>
            <a:endParaRPr lang="zh-CN" altLang="en-US" sz="1800">
              <a:latin typeface="华文楷体" panose="02010600040101010101" charset="-122"/>
              <a:ea typeface="华文楷体" panose="02010600040101010101" charset="-122"/>
              <a:cs typeface="华文楷体" panose="02010600040101010101" charset="-122"/>
            </a:endParaRPr>
          </a:p>
        </p:txBody>
      </p:sp>
      <p:sp>
        <p:nvSpPr>
          <p:cNvPr id="11" name="矩形 10"/>
          <p:cNvSpPr/>
          <p:nvPr/>
        </p:nvSpPr>
        <p:spPr>
          <a:xfrm>
            <a:off x="254000" y="1355725"/>
            <a:ext cx="6771640" cy="5631180"/>
          </a:xfrm>
          <a:prstGeom prst="rect">
            <a:avLst/>
          </a:prstGeom>
        </p:spPr>
        <p:txBody>
          <a:bodyPr wrap="square">
            <a:spAutoFit/>
          </a:bodyPr>
          <a:lstStyle/>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sym typeface="+mn-ea"/>
              </a:rPr>
              <a:t>*设置旋转矩阵,3.14/2表示旋转角度，正值代表逆时针旋转，</a:t>
            </a: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sym typeface="+mn-ea"/>
              </a:rPr>
              <a:t>（Height1/2,Width1/2）为基准点</a:t>
            </a:r>
            <a:r>
              <a:rPr lang="zh-CN" sz="2000" dirty="0">
                <a:solidFill>
                  <a:schemeClr val="bg1"/>
                </a:solidFill>
                <a:latin typeface="Times New Roman" panose="02020603050405020304" pitchFamily="18" charset="0"/>
                <a:cs typeface="Times New Roman" panose="02020603050405020304" pitchFamily="18" charset="0"/>
                <a:sym typeface="+mn-ea"/>
              </a:rPr>
              <a:t>　　　　　　　　　　　　　　　　　　　　　　</a:t>
            </a: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sym typeface="+mn-ea"/>
              </a:rPr>
              <a:t>hom_mat2d_rotate (HomMat2DIdentity,3.14/2, Height1/2,Width1/2, HomMat2DRotate)</a:t>
            </a:r>
            <a:endParaRPr sz="2000" dirty="0">
              <a:solidFill>
                <a:schemeClr val="bg1"/>
              </a:solidFill>
              <a:latin typeface="Times New Roman" panose="02020603050405020304" pitchFamily="18" charset="0"/>
              <a:cs typeface="Times New Roman" panose="02020603050405020304" pitchFamily="18" charset="0"/>
            </a:endParaRP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sym typeface="+mn-ea"/>
              </a:rPr>
              <a:t>*通过仿射变换将三角形旋转90°并显示图片</a:t>
            </a:r>
            <a:r>
              <a:rPr lang="zh-CN" sz="2000" dirty="0">
                <a:solidFill>
                  <a:schemeClr val="bg1"/>
                </a:solidFill>
                <a:latin typeface="Times New Roman" panose="02020603050405020304" pitchFamily="18" charset="0"/>
                <a:cs typeface="Times New Roman" panose="02020603050405020304" pitchFamily="18" charset="0"/>
                <a:sym typeface="+mn-ea"/>
              </a:rPr>
              <a:t>　　</a:t>
            </a: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sym typeface="+mn-ea"/>
              </a:rPr>
              <a:t>affine_trans_image (ImageAffinTrans, ImageAffinTrans1, HomMat2DRotate, 'constant', 'false')</a:t>
            </a:r>
            <a:endParaRPr sz="2000" dirty="0">
              <a:solidFill>
                <a:schemeClr val="bg1"/>
              </a:solidFill>
              <a:latin typeface="Times New Roman" panose="02020603050405020304" pitchFamily="18" charset="0"/>
              <a:cs typeface="Times New Roman" panose="02020603050405020304" pitchFamily="18" charset="0"/>
            </a:endParaRP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sym typeface="+mn-ea"/>
              </a:rPr>
              <a:t>dev_display (ImageAffinTrans1)</a:t>
            </a:r>
            <a:endParaRPr sz="2000" dirty="0">
              <a:solidFill>
                <a:schemeClr val="bg1"/>
              </a:solidFill>
              <a:latin typeface="Times New Roman" panose="02020603050405020304" pitchFamily="18" charset="0"/>
              <a:cs typeface="Times New Roman" panose="02020603050405020304" pitchFamily="18" charset="0"/>
            </a:endParaRP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rPr>
              <a:t>*设置缩放矩阵，缩放倍数为1.5倍</a:t>
            </a:r>
            <a:endParaRPr lang="zh-CN" sz="2000" dirty="0">
              <a:solidFill>
                <a:schemeClr val="bg1"/>
              </a:solidFill>
              <a:latin typeface="Times New Roman" panose="02020603050405020304" pitchFamily="18" charset="0"/>
              <a:cs typeface="Times New Roman" panose="02020603050405020304" pitchFamily="18" charset="0"/>
            </a:endParaRP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rPr>
              <a:t>hom_mat2d_scale (HomMat2DIdentity, 1.5,1.5,Height1/2, Width1/2, HomMat2DScale)</a:t>
            </a:r>
          </a:p>
          <a:p>
            <a:pPr algn="l" defTabSz="1218565">
              <a:lnSpc>
                <a:spcPct val="150000"/>
              </a:lnSpc>
              <a:defRPr/>
            </a:pPr>
            <a:endParaRPr sz="2000" dirty="0">
              <a:solidFill>
                <a:schemeClr val="bg1"/>
              </a:solidFill>
              <a:latin typeface="Times New Roman" panose="02020603050405020304" pitchFamily="18" charset="0"/>
              <a:cs typeface="Times New Roman" panose="02020603050405020304" pitchFamily="18" charset="0"/>
            </a:endParaRPr>
          </a:p>
        </p:txBody>
      </p:sp>
      <p:sp>
        <p:nvSpPr>
          <p:cNvPr id="5" name="箭头: 五边形 1"/>
          <p:cNvSpPr/>
          <p:nvPr/>
        </p:nvSpPr>
        <p:spPr>
          <a:xfrm>
            <a:off x="0" y="241935"/>
            <a:ext cx="4079875"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b="1"/>
              <a:t>图像的仿射变换实例</a:t>
            </a:r>
            <a:endParaRPr lang="zh-CN" altLang="en-US" sz="2800"/>
          </a:p>
        </p:txBody>
      </p:sp>
      <p:sp>
        <p:nvSpPr>
          <p:cNvPr id="2" name="矩形 1"/>
          <p:cNvSpPr/>
          <p:nvPr/>
        </p:nvSpPr>
        <p:spPr>
          <a:xfrm>
            <a:off x="7274560" y="3691255"/>
            <a:ext cx="4436110" cy="553085"/>
          </a:xfrm>
          <a:prstGeom prst="rect">
            <a:avLst/>
          </a:prstGeom>
        </p:spPr>
        <p:txBody>
          <a:bodyPr wrap="square">
            <a:spAutoFit/>
            <a:scene3d>
              <a:camera prst="orthographicFront"/>
              <a:lightRig rig="threePt" dir="t"/>
            </a:scene3d>
          </a:bodyPr>
          <a:lstStyle/>
          <a:p>
            <a:pPr algn="l" defTabSz="1218565">
              <a:lnSpc>
                <a:spcPct val="150000"/>
              </a:lnSpc>
              <a:defRPr/>
            </a:pPr>
            <a:r>
              <a:rPr sz="2000" b="1" dirty="0">
                <a:solidFill>
                  <a:schemeClr val="bg1"/>
                </a:solidFill>
                <a:latin typeface="Times New Roman" panose="02020603050405020304" pitchFamily="18" charset="0"/>
                <a:cs typeface="Times New Roman" panose="02020603050405020304" pitchFamily="18" charset="0"/>
                <a:sym typeface="+mn-ea"/>
              </a:rPr>
              <a:t>程序执行结果如图所示：</a:t>
            </a:r>
            <a:endParaRPr lang="zh-CN" sz="2000"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sym typeface="+mn-ea"/>
            </a:endParaRPr>
          </a:p>
        </p:txBody>
      </p:sp>
      <p:sp>
        <p:nvSpPr>
          <p:cNvPr id="4" name="矩形 3"/>
          <p:cNvSpPr/>
          <p:nvPr/>
        </p:nvSpPr>
        <p:spPr>
          <a:xfrm>
            <a:off x="6588760" y="4388485"/>
            <a:ext cx="5941695" cy="1976120"/>
          </a:xfrm>
          <a:prstGeom prst="rect">
            <a:avLst/>
          </a:prstGeom>
          <a:noFill/>
          <a:ln w="25400">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9" descr="1585318032(1)"/>
          <p:cNvPicPr/>
          <p:nvPr/>
        </p:nvPicPr>
        <p:blipFill>
          <a:blip r:embed="rId3"/>
          <a:stretch>
            <a:fillRect/>
          </a:stretch>
        </p:blipFill>
        <p:spPr>
          <a:xfrm>
            <a:off x="6827520" y="4622165"/>
            <a:ext cx="1080000" cy="1080000"/>
          </a:xfrm>
          <a:prstGeom prst="rect">
            <a:avLst/>
          </a:prstGeom>
        </p:spPr>
      </p:pic>
      <p:pic>
        <p:nvPicPr>
          <p:cNvPr id="8" name="图片 8" descr="1585318051(1)"/>
          <p:cNvPicPr/>
          <p:nvPr/>
        </p:nvPicPr>
        <p:blipFill>
          <a:blip r:embed="rId4"/>
          <a:stretch>
            <a:fillRect/>
          </a:stretch>
        </p:blipFill>
        <p:spPr>
          <a:xfrm>
            <a:off x="8416290" y="4627245"/>
            <a:ext cx="1080000" cy="1080000"/>
          </a:xfrm>
          <a:prstGeom prst="rect">
            <a:avLst/>
          </a:prstGeom>
        </p:spPr>
      </p:pic>
      <p:pic>
        <p:nvPicPr>
          <p:cNvPr id="7" name="图片 7" descr="1585318066(1)"/>
          <p:cNvPicPr/>
          <p:nvPr/>
        </p:nvPicPr>
        <p:blipFill>
          <a:blip r:embed="rId5"/>
          <a:stretch>
            <a:fillRect/>
          </a:stretch>
        </p:blipFill>
        <p:spPr>
          <a:xfrm>
            <a:off x="9883775" y="4627245"/>
            <a:ext cx="1080000" cy="1080000"/>
          </a:xfrm>
          <a:prstGeom prst="rect">
            <a:avLst/>
          </a:prstGeom>
        </p:spPr>
      </p:pic>
      <p:pic>
        <p:nvPicPr>
          <p:cNvPr id="10" name="图片 10" descr="1585318091(1)"/>
          <p:cNvPicPr/>
          <p:nvPr/>
        </p:nvPicPr>
        <p:blipFill>
          <a:blip r:embed="rId6"/>
          <a:stretch>
            <a:fillRect/>
          </a:stretch>
        </p:blipFill>
        <p:spPr>
          <a:xfrm>
            <a:off x="11268075" y="4622165"/>
            <a:ext cx="1080000" cy="1080000"/>
          </a:xfrm>
          <a:prstGeom prst="rect">
            <a:avLst/>
          </a:prstGeom>
        </p:spPr>
      </p:pic>
      <p:sp>
        <p:nvSpPr>
          <p:cNvPr id="23" name="矩形 14"/>
          <p:cNvSpPr>
            <a:spLocks noChangeArrowheads="1"/>
          </p:cNvSpPr>
          <p:nvPr/>
        </p:nvSpPr>
        <p:spPr bwMode="auto">
          <a:xfrm flipH="1">
            <a:off x="6451600" y="5707380"/>
            <a:ext cx="200469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b="1" dirty="0">
                <a:solidFill>
                  <a:schemeClr val="bg1"/>
                </a:solidFill>
                <a:latin typeface="微软雅黑" panose="020B0503020204020204" pitchFamily="34" charset="-122"/>
              </a:rPr>
              <a:t>（</a:t>
            </a:r>
            <a:r>
              <a:rPr lang="en-US" altLang="zh-CN" sz="1600" b="1" dirty="0">
                <a:solidFill>
                  <a:schemeClr val="bg1"/>
                </a:solidFill>
                <a:latin typeface="微软雅黑" panose="020B0503020204020204" pitchFamily="34" charset="-122"/>
              </a:rPr>
              <a:t>a</a:t>
            </a:r>
            <a:r>
              <a:rPr lang="zh-CN" altLang="en-US" sz="1800" b="1" dirty="0">
                <a:solidFill>
                  <a:schemeClr val="bg1"/>
                </a:solidFill>
                <a:latin typeface="微软雅黑" panose="020B0503020204020204" pitchFamily="34" charset="-122"/>
              </a:rPr>
              <a:t>）</a:t>
            </a:r>
          </a:p>
        </p:txBody>
      </p:sp>
      <p:sp>
        <p:nvSpPr>
          <p:cNvPr id="6" name="矩形 14"/>
          <p:cNvSpPr>
            <a:spLocks noChangeArrowheads="1"/>
          </p:cNvSpPr>
          <p:nvPr/>
        </p:nvSpPr>
        <p:spPr bwMode="auto">
          <a:xfrm flipH="1">
            <a:off x="8235950" y="5707380"/>
            <a:ext cx="144081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b="1" dirty="0">
                <a:solidFill>
                  <a:schemeClr val="bg1"/>
                </a:solidFill>
                <a:latin typeface="微软雅黑" panose="020B0503020204020204" pitchFamily="34" charset="-122"/>
              </a:rPr>
              <a:t>（</a:t>
            </a:r>
            <a:r>
              <a:rPr lang="en-US" altLang="zh-CN" sz="1600" b="1" dirty="0">
                <a:solidFill>
                  <a:schemeClr val="bg1"/>
                </a:solidFill>
                <a:latin typeface="微软雅黑" panose="020B0503020204020204" pitchFamily="34" charset="-122"/>
              </a:rPr>
              <a:t>b</a:t>
            </a:r>
            <a:r>
              <a:rPr lang="zh-CN" altLang="en-US" sz="1800" b="1" dirty="0">
                <a:solidFill>
                  <a:schemeClr val="bg1"/>
                </a:solidFill>
                <a:latin typeface="微软雅黑" panose="020B0503020204020204" pitchFamily="34" charset="-122"/>
              </a:rPr>
              <a:t>）</a:t>
            </a:r>
          </a:p>
        </p:txBody>
      </p:sp>
      <p:sp>
        <p:nvSpPr>
          <p:cNvPr id="12" name="矩形 14"/>
          <p:cNvSpPr>
            <a:spLocks noChangeArrowheads="1"/>
          </p:cNvSpPr>
          <p:nvPr/>
        </p:nvSpPr>
        <p:spPr bwMode="auto">
          <a:xfrm flipH="1">
            <a:off x="9883775" y="5778500"/>
            <a:ext cx="114554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b="1" dirty="0">
                <a:solidFill>
                  <a:schemeClr val="bg1"/>
                </a:solidFill>
                <a:latin typeface="微软雅黑" panose="020B0503020204020204" pitchFamily="34" charset="-122"/>
              </a:rPr>
              <a:t>（</a:t>
            </a:r>
            <a:r>
              <a:rPr lang="en-US" altLang="zh-CN" sz="1600" b="1" dirty="0">
                <a:solidFill>
                  <a:schemeClr val="bg1"/>
                </a:solidFill>
                <a:latin typeface="微软雅黑" panose="020B0503020204020204" pitchFamily="34" charset="-122"/>
              </a:rPr>
              <a:t>c</a:t>
            </a:r>
            <a:r>
              <a:rPr lang="zh-CN" altLang="en-US" sz="1800" b="1" dirty="0">
                <a:solidFill>
                  <a:schemeClr val="bg1"/>
                </a:solidFill>
                <a:latin typeface="微软雅黑" panose="020B0503020204020204" pitchFamily="34" charset="-122"/>
              </a:rPr>
              <a:t>）</a:t>
            </a:r>
          </a:p>
        </p:txBody>
      </p:sp>
      <p:sp>
        <p:nvSpPr>
          <p:cNvPr id="13" name="矩形 14"/>
          <p:cNvSpPr>
            <a:spLocks noChangeArrowheads="1"/>
          </p:cNvSpPr>
          <p:nvPr/>
        </p:nvSpPr>
        <p:spPr bwMode="auto">
          <a:xfrm flipH="1">
            <a:off x="11268075" y="5768340"/>
            <a:ext cx="10795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b="1" dirty="0">
                <a:solidFill>
                  <a:schemeClr val="bg1"/>
                </a:solidFill>
                <a:latin typeface="微软雅黑" panose="020B0503020204020204" pitchFamily="34" charset="-122"/>
              </a:rPr>
              <a:t>（</a:t>
            </a:r>
            <a:r>
              <a:rPr lang="en-US" altLang="zh-CN" sz="1600" b="1" dirty="0">
                <a:solidFill>
                  <a:schemeClr val="bg1"/>
                </a:solidFill>
                <a:latin typeface="微软雅黑" panose="020B0503020204020204" pitchFamily="34" charset="-122"/>
              </a:rPr>
              <a:t>d</a:t>
            </a:r>
            <a:r>
              <a:rPr lang="zh-CN" altLang="en-US" sz="1800" b="1" dirty="0">
                <a:solidFill>
                  <a:schemeClr val="bg1"/>
                </a:solidFill>
                <a:latin typeface="微软雅黑" panose="020B0503020204020204" pitchFamily="34" charset="-122"/>
              </a:rPr>
              <a:t>）</a:t>
            </a:r>
          </a:p>
        </p:txBody>
      </p:sp>
      <p:sp>
        <p:nvSpPr>
          <p:cNvPr id="3" name="文本框 2"/>
          <p:cNvSpPr txBox="1"/>
          <p:nvPr/>
        </p:nvSpPr>
        <p:spPr>
          <a:xfrm>
            <a:off x="7274560" y="1355725"/>
            <a:ext cx="5459095" cy="2707005"/>
          </a:xfrm>
          <a:prstGeom prst="rect">
            <a:avLst/>
          </a:prstGeom>
          <a:noFill/>
        </p:spPr>
        <p:txBody>
          <a:bodyPr wrap="square" rtlCol="0">
            <a:spAutoFit/>
          </a:bodyPr>
          <a:lstStyle/>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sym typeface="+mn-ea"/>
              </a:rPr>
              <a:t>*通过仿射变换将三角形放大1.5倍并显示</a:t>
            </a:r>
            <a:endParaRPr sz="2000" dirty="0">
              <a:solidFill>
                <a:schemeClr val="bg1"/>
              </a:solidFill>
              <a:latin typeface="Times New Roman" panose="02020603050405020304" pitchFamily="18" charset="0"/>
              <a:cs typeface="Times New Roman" panose="02020603050405020304" pitchFamily="18" charset="0"/>
            </a:endParaRP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sym typeface="+mn-ea"/>
              </a:rPr>
              <a:t>affine_trans_image (ImageAffinTrans1, ImageAffinTrans2, HomMat2DScale, 'constant', 'false')</a:t>
            </a:r>
            <a:endParaRPr sz="2000" dirty="0">
              <a:solidFill>
                <a:schemeClr val="bg1"/>
              </a:solidFill>
              <a:latin typeface="Times New Roman" panose="02020603050405020304" pitchFamily="18" charset="0"/>
              <a:cs typeface="Times New Roman" panose="02020603050405020304" pitchFamily="18" charset="0"/>
            </a:endParaRP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sym typeface="+mn-ea"/>
              </a:rPr>
              <a:t>dev_display (ImageAffinTrans2)</a:t>
            </a:r>
            <a:endParaRPr sz="2000" dirty="0">
              <a:solidFill>
                <a:schemeClr val="bg1"/>
              </a:solidFill>
              <a:latin typeface="Times New Roman" panose="02020603050405020304" pitchFamily="18" charset="0"/>
              <a:cs typeface="Times New Roman" panose="02020603050405020304" pitchFamily="18" charset="0"/>
            </a:endParaRPr>
          </a:p>
          <a:p>
            <a:endParaRPr lang="zh-CN" altLang="en-US"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2334031" y="-183501"/>
            <a:ext cx="660785" cy="1134091"/>
            <a:chOff x="12262780" y="-243178"/>
            <a:chExt cx="732036" cy="1256377"/>
          </a:xfrm>
        </p:grpSpPr>
        <p:sp>
          <p:nvSpPr>
            <p:cNvPr id="29" name="椭圆 28"/>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826770" y="1143000"/>
            <a:ext cx="11205210" cy="2553335"/>
          </a:xfrm>
          <a:prstGeom prst="rect">
            <a:avLst/>
          </a:prstGeom>
          <a:noFill/>
        </p:spPr>
        <p:txBody>
          <a:bodyPr wrap="square" rtlCol="0">
            <a:spAutoFit/>
          </a:bodyPr>
          <a:lstStyle/>
          <a:p>
            <a:pPr marL="0" indent="457200" eaLnBrk="1" latinLnBrk="0" hangingPunct="1">
              <a:lnSpc>
                <a:spcPct val="200000"/>
              </a:lnSpc>
              <a:buFont typeface="Wingdings" panose="05000000000000000000" charset="0"/>
              <a:buNone/>
            </a:pPr>
            <a:r>
              <a:rPr sz="2000" dirty="0">
                <a:solidFill>
                  <a:schemeClr val="tx1">
                    <a:lumMod val="75000"/>
                    <a:lumOff val="25000"/>
                  </a:schemeClr>
                </a:solidFill>
                <a:latin typeface="微软雅黑" panose="020B0503020204020204" pitchFamily="34" charset="-122"/>
                <a:ea typeface="微软雅黑" panose="020B0503020204020204" pitchFamily="34" charset="-122"/>
              </a:rPr>
              <a:t>仿射变换几乎能校正物体所有可能发生的与位姿相关的变化，但并不能应付所有情况。投影变换包括的情况很多，如对边不再平行，或者发生了透视畸变等，这时可以使用投影变换使其恢复原状。其步骤与仿射变换类似，首先计算投影变换矩阵，然后计算投影变换参数，最后将投影变换矩阵映射到对象上。</a:t>
            </a:r>
            <a:endParaRPr lang="zh-CN" altLang="en-US" sz="2400" dirty="0"/>
          </a:p>
        </p:txBody>
      </p:sp>
      <p:sp>
        <p:nvSpPr>
          <p:cNvPr id="18" name="矩形 17"/>
          <p:cNvSpPr/>
          <p:nvPr/>
        </p:nvSpPr>
        <p:spPr>
          <a:xfrm>
            <a:off x="634365" y="1262380"/>
            <a:ext cx="11590655" cy="5040630"/>
          </a:xfrm>
          <a:prstGeom prst="rect">
            <a:avLst/>
          </a:prstGeom>
          <a:noFill/>
          <a:ln w="19050">
            <a:solidFill>
              <a:srgbClr val="F1BE08"/>
            </a:solidFill>
            <a:prstDash val="lgDashDotDot"/>
          </a:ln>
          <a:effectLst>
            <a:outerShdw blurRad="381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五边形 1"/>
          <p:cNvSpPr/>
          <p:nvPr/>
        </p:nvSpPr>
        <p:spPr>
          <a:xfrm>
            <a:off x="0" y="245110"/>
            <a:ext cx="3328670"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t>图像的投影变换</a:t>
            </a:r>
          </a:p>
        </p:txBody>
      </p:sp>
      <p:cxnSp>
        <p:nvCxnSpPr>
          <p:cNvPr id="2" name="直接连接符 1"/>
          <p:cNvCxnSpPr>
            <a:stCxn id="18" idx="1"/>
            <a:endCxn id="18" idx="3"/>
          </p:cNvCxnSpPr>
          <p:nvPr/>
        </p:nvCxnSpPr>
        <p:spPr>
          <a:xfrm>
            <a:off x="634365" y="3782695"/>
            <a:ext cx="11590655" cy="0"/>
          </a:xfrm>
          <a:prstGeom prst="line">
            <a:avLst/>
          </a:prstGeom>
          <a:ln w="19050">
            <a:prstDash val="lgDashDotDot"/>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827405" y="4279900"/>
            <a:ext cx="11205210" cy="1938020"/>
          </a:xfrm>
          <a:prstGeom prst="rect">
            <a:avLst/>
          </a:prstGeom>
          <a:noFill/>
        </p:spPr>
        <p:txBody>
          <a:bodyPr wrap="square" rtlCol="0">
            <a:spAutoFit/>
          </a:bodyPr>
          <a:lstStyle/>
          <a:p>
            <a:pPr marL="0" indent="457200" algn="ctr" eaLnBrk="1" latinLnBrk="0" hangingPunct="1">
              <a:lnSpc>
                <a:spcPct val="200000"/>
              </a:lnSpc>
              <a:buFont typeface="Wingdings" panose="05000000000000000000" charset="0"/>
              <a:buNone/>
            </a:pPr>
            <a:r>
              <a:rPr sz="2000" dirty="0">
                <a:solidFill>
                  <a:schemeClr val="tx1">
                    <a:lumMod val="75000"/>
                    <a:lumOff val="25000"/>
                  </a:schemeClr>
                </a:solidFill>
                <a:latin typeface="微软雅黑" panose="020B0503020204020204" pitchFamily="34" charset="-122"/>
                <a:ea typeface="微软雅黑" panose="020B0503020204020204" pitchFamily="34" charset="-122"/>
              </a:rPr>
              <a:t>投影变换可以用 hom_vector_to_proj_hom_mat2d算子进行。</a:t>
            </a:r>
            <a:r>
              <a:rPr sz="2000" dirty="0">
                <a:solidFill>
                  <a:schemeClr val="tx1"/>
                </a:solidFill>
                <a:effectLst/>
                <a:latin typeface="微软雅黑" panose="020B0503020204020204" pitchFamily="34" charset="-122"/>
                <a:ea typeface="微软雅黑" panose="020B0503020204020204" pitchFamily="34" charset="-122"/>
              </a:rPr>
              <a:t>hom_vector_to_proj_hom_mat2d( : : Px, Py, Pw, Qx, Qy, Qw, Method : HomMat2D)</a:t>
            </a:r>
          </a:p>
          <a:p>
            <a:pPr marL="0" indent="0" algn="ctr" eaLnBrk="1" latinLnBrk="0" hangingPunct="1">
              <a:lnSpc>
                <a:spcPct val="200000"/>
              </a:lnSpc>
              <a:buFont typeface="Wingdings" panose="05000000000000000000" charset="0"/>
              <a:buNone/>
            </a:pPr>
            <a:endParaRPr sz="2000" dirty="0">
              <a:solidFill>
                <a:schemeClr val="tx1"/>
              </a:solidFill>
              <a:effectLst/>
              <a:latin typeface="微软雅黑" panose="020B0503020204020204" pitchFamily="34" charset="-122"/>
              <a:ea typeface="微软雅黑" panose="020B0503020204020204" pitchFamily="34" charset="-122"/>
            </a:endParaRPr>
          </a:p>
        </p:txBody>
      </p:sp>
    </p:spTree>
  </p:cSld>
  <p:clrMapOvr>
    <a:masterClrMapping/>
  </p:clrMapOvr>
  <p:transition spd="slow" advClick="0" advTm="0">
    <p:comb/>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25095" y="1183640"/>
            <a:ext cx="12608560" cy="573976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r>
              <a:rPr lang="en-US" altLang="zh-CN" sz="2400"/>
              <a:t>                                                                 </a:t>
            </a:r>
            <a:endParaRPr lang="zh-CN" altLang="en-US" sz="1800">
              <a:latin typeface="华文楷体" panose="02010600040101010101" charset="-122"/>
              <a:ea typeface="华文楷体" panose="02010600040101010101" charset="-122"/>
              <a:cs typeface="华文楷体" panose="02010600040101010101" charset="-122"/>
            </a:endParaRPr>
          </a:p>
        </p:txBody>
      </p:sp>
      <p:sp>
        <p:nvSpPr>
          <p:cNvPr id="11" name="矩形 10"/>
          <p:cNvSpPr/>
          <p:nvPr/>
        </p:nvSpPr>
        <p:spPr>
          <a:xfrm>
            <a:off x="306070" y="1391920"/>
            <a:ext cx="5868035" cy="5477510"/>
          </a:xfrm>
          <a:prstGeom prst="rect">
            <a:avLst/>
          </a:prstGeom>
          <a:ln w="19050">
            <a:solidFill>
              <a:schemeClr val="accent1"/>
            </a:solidFill>
            <a:prstDash val="lgDashDotDot"/>
          </a:ln>
        </p:spPr>
        <p:txBody>
          <a:bodyPr wrap="square">
            <a:spAutoFit/>
          </a:bodyPr>
          <a:lstStyle/>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*更新、关闭窗口</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dev_update_off ( )</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dev_close_window ( ) </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*获得图像、打开适合图片的窗口</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read_image (Image_slanted. datacode/ecc200/ecc200_to_preprocess_001') dev_open_window_fit_image (Image_slanted,0,0 ,-1 , -1, Window Handle)</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*设置</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设置输出颜色为'白色'</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dev_set_color ('white')</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定义输出线宽为3</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dev_set_line_width (3)</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stop ( )</a:t>
            </a:r>
            <a:endParaRPr sz="2000" dirty="0">
              <a:solidFill>
                <a:schemeClr val="bg1"/>
              </a:solidFill>
              <a:latin typeface="Times New Roman" panose="02020603050405020304" pitchFamily="18" charset="0"/>
              <a:cs typeface="Times New Roman" panose="02020603050405020304" pitchFamily="18" charset="0"/>
              <a:sym typeface="+mn-ea"/>
            </a:endParaRPr>
          </a:p>
        </p:txBody>
      </p:sp>
      <p:sp>
        <p:nvSpPr>
          <p:cNvPr id="5" name="箭头: 五边形 1"/>
          <p:cNvSpPr/>
          <p:nvPr/>
        </p:nvSpPr>
        <p:spPr>
          <a:xfrm>
            <a:off x="0" y="337185"/>
            <a:ext cx="4414520"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t>图像的投影变换实例</a:t>
            </a:r>
            <a:endParaRPr lang="zh-CN" altLang="en-US" sz="2800"/>
          </a:p>
        </p:txBody>
      </p:sp>
      <p:sp>
        <p:nvSpPr>
          <p:cNvPr id="2" name="矩形 1"/>
          <p:cNvSpPr/>
          <p:nvPr/>
        </p:nvSpPr>
        <p:spPr>
          <a:xfrm>
            <a:off x="6605905" y="1391920"/>
            <a:ext cx="5868035" cy="5631180"/>
          </a:xfrm>
          <a:prstGeom prst="rect">
            <a:avLst/>
          </a:prstGeom>
          <a:ln w="19050">
            <a:solidFill>
              <a:schemeClr val="accent1"/>
            </a:solidFill>
            <a:prstDash val="lgDashDotDot"/>
          </a:ln>
        </p:spPr>
        <p:txBody>
          <a:bodyPr wrap="square">
            <a:spAutoFit/>
          </a:bodyPr>
          <a:lstStyle/>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sym typeface="+mn-ea"/>
              </a:rPr>
              <a:t>*定义坐标变量</a:t>
            </a: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sym typeface="+mn-ea"/>
              </a:rPr>
              <a:t>XCoordCorners : = [130, 225, 290, 63]</a:t>
            </a: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sym typeface="+mn-ea"/>
              </a:rPr>
              <a:t>YCoordCorners : = [101, 96, 289, 269]</a:t>
            </a:r>
            <a:endParaRPr sz="2000" dirty="0">
              <a:solidFill>
                <a:schemeClr val="bg1"/>
              </a:solidFill>
              <a:latin typeface="Times New Roman" panose="02020603050405020304" pitchFamily="18" charset="0"/>
              <a:cs typeface="Times New Roman" panose="02020603050405020304" pitchFamily="18" charset="0"/>
            </a:endParaRP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rPr>
              <a:t>*为每个输入点生成十字形状的XLD轮廓，6代表组成十字横线的长度，0.78代表角度</a:t>
            </a: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rPr>
              <a:t>gen_cross_contour_xld (Crosses, XCoordCorners, YCoordCorners, 6, 0. 78)</a:t>
            </a: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rPr>
              <a:t>dev_display (Image_slanted)</a:t>
            </a: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rPr>
              <a:t>dev_display (Crosses)</a:t>
            </a: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rPr>
              <a:t>stop ( )</a:t>
            </a:r>
          </a:p>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rPr>
              <a:t>*生成投影变换需要的变换矩阵，这里是齐次变换矩阵</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25095" y="1183640"/>
            <a:ext cx="12608560" cy="573976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r>
              <a:rPr lang="en-US" altLang="zh-CN" sz="2400"/>
              <a:t>                                                                 </a:t>
            </a:r>
            <a:endParaRPr lang="zh-CN" altLang="en-US" sz="1800">
              <a:latin typeface="华文楷体" panose="02010600040101010101" charset="-122"/>
              <a:ea typeface="华文楷体" panose="02010600040101010101" charset="-122"/>
              <a:cs typeface="华文楷体" panose="02010600040101010101" charset="-122"/>
            </a:endParaRPr>
          </a:p>
        </p:txBody>
      </p:sp>
      <p:sp>
        <p:nvSpPr>
          <p:cNvPr id="11" name="矩形 10"/>
          <p:cNvSpPr/>
          <p:nvPr/>
        </p:nvSpPr>
        <p:spPr>
          <a:xfrm>
            <a:off x="306070" y="1391920"/>
            <a:ext cx="5868035" cy="5092700"/>
          </a:xfrm>
          <a:prstGeom prst="rect">
            <a:avLst/>
          </a:prstGeom>
          <a:ln w="19050">
            <a:solidFill>
              <a:schemeClr val="accent1"/>
            </a:solidFill>
            <a:prstDash val="lgDashDotDot"/>
          </a:ln>
        </p:spPr>
        <p:txBody>
          <a:bodyPr wrap="square">
            <a:spAutoFit/>
          </a:bodyPr>
          <a:lstStyle/>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sym typeface="+mn-ea"/>
              </a:rPr>
              <a:t>hom_vector_to _proj_hom_mat2d (XCoordCorners, YCoordCorners, [1, 1, 1. 1], [70, 270, 270, 70], [100, 100, 300, 300], [1, 1, 1, 1], ' normalized_dlt', HomMat2D)</a:t>
            </a:r>
            <a:endParaRPr sz="2000" dirty="0">
              <a:solidFill>
                <a:schemeClr val="bg1"/>
              </a:solidFill>
              <a:latin typeface="Times New Roman" panose="02020603050405020304" pitchFamily="18" charset="0"/>
              <a:cs typeface="Times New Roman" panose="02020603050405020304" pitchFamily="18" charset="0"/>
            </a:endParaRP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*在待处理的图像上应用投影变换矩阵，并将结果输出到Image_rectified中 </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projective_trans_image(Image_slanted,lmage_rectified,HomMat2D, 'bilinear','false', 'false')</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sym typeface="+mn-ea"/>
              </a:rPr>
              <a:t>*为上述2D数据代码创建模型，DataCodeHandle为数据代码模型</a:t>
            </a:r>
            <a:endParaRPr sz="2000" dirty="0">
              <a:solidFill>
                <a:schemeClr val="bg1"/>
              </a:solidFill>
              <a:latin typeface="Times New Roman" panose="02020603050405020304" pitchFamily="18" charset="0"/>
              <a:cs typeface="Times New Roman" panose="02020603050405020304" pitchFamily="18" charset="0"/>
            </a:endParaRP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sym typeface="+mn-ea"/>
              </a:rPr>
              <a:t>create_data_code_2d_model ('Data Matrix ECC 200’, [ ],[ ],DataCodeHandle)</a:t>
            </a:r>
            <a:endParaRPr sz="2000" dirty="0">
              <a:solidFill>
                <a:schemeClr val="bg1"/>
              </a:solidFill>
              <a:latin typeface="Times New Roman" panose="02020603050405020304" pitchFamily="18" charset="0"/>
              <a:cs typeface="Times New Roman" panose="02020603050405020304" pitchFamily="18" charset="0"/>
            </a:endParaRP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sym typeface="+mn-ea"/>
              </a:rPr>
              <a:t>*检测输入图像中的2D数据模型代码，并读取编码</a:t>
            </a:r>
            <a:endParaRPr sz="2000" dirty="0">
              <a:solidFill>
                <a:schemeClr val="bg1"/>
              </a:solidFill>
              <a:latin typeface="Times New Roman" panose="02020603050405020304" pitchFamily="18" charset="0"/>
              <a:cs typeface="Times New Roman" panose="02020603050405020304" pitchFamily="18" charset="0"/>
            </a:endParaRPr>
          </a:p>
        </p:txBody>
      </p:sp>
      <p:sp>
        <p:nvSpPr>
          <p:cNvPr id="5" name="箭头: 五边形 1"/>
          <p:cNvSpPr/>
          <p:nvPr/>
        </p:nvSpPr>
        <p:spPr>
          <a:xfrm>
            <a:off x="0" y="337185"/>
            <a:ext cx="4435475"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t>图像的投影变换实例</a:t>
            </a:r>
            <a:endParaRPr lang="zh-CN" altLang="en-US" sz="2800"/>
          </a:p>
        </p:txBody>
      </p:sp>
      <p:sp>
        <p:nvSpPr>
          <p:cNvPr id="2" name="矩形 1"/>
          <p:cNvSpPr/>
          <p:nvPr/>
        </p:nvSpPr>
        <p:spPr>
          <a:xfrm>
            <a:off x="6605905" y="1391920"/>
            <a:ext cx="5868035" cy="5092700"/>
          </a:xfrm>
          <a:prstGeom prst="rect">
            <a:avLst/>
          </a:prstGeom>
          <a:ln w="19050">
            <a:solidFill>
              <a:schemeClr val="accent1"/>
            </a:solidFill>
            <a:prstDash val="lgDashDotDot"/>
          </a:ln>
        </p:spPr>
        <p:txBody>
          <a:bodyPr wrap="square">
            <a:spAutoFit/>
          </a:bodyPr>
          <a:lstStyle/>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sym typeface="+mn-ea"/>
              </a:rPr>
              <a:t>数据，SymbolXLDs是成功解码后的符号生成的XLD轮廓</a:t>
            </a:r>
            <a:endParaRPr sz="2000" dirty="0">
              <a:solidFill>
                <a:schemeClr val="bg1"/>
              </a:solidFill>
              <a:latin typeface="Times New Roman" panose="02020603050405020304" pitchFamily="18" charset="0"/>
              <a:cs typeface="Times New Roman" panose="02020603050405020304" pitchFamily="18" charset="0"/>
            </a:endParaRP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sym typeface="+mn-ea"/>
              </a:rPr>
              <a:t>find_data_code_2d (Image_rectified, SymbolXLDs, DataCodeHandle, [ ],[ ],ResultHandles, DecodedDataStrings)</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sym typeface="+mn-ea"/>
              </a:rPr>
              <a:t>*显示</a:t>
            </a:r>
            <a:endParaRPr sz="2000" dirty="0">
              <a:solidFill>
                <a:schemeClr val="bg1"/>
              </a:solidFill>
              <a:latin typeface="Times New Roman" panose="02020603050405020304" pitchFamily="18" charset="0"/>
              <a:cs typeface="Times New Roman" panose="02020603050405020304" pitchFamily="18" charset="0"/>
            </a:endParaRP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sym typeface="+mn-ea"/>
              </a:rPr>
              <a:t>dev_display (Image_slanted)</a:t>
            </a:r>
            <a:endParaRPr sz="2000" dirty="0">
              <a:solidFill>
                <a:schemeClr val="bg1"/>
              </a:solidFill>
              <a:latin typeface="Times New Roman" panose="02020603050405020304" pitchFamily="18" charset="0"/>
              <a:cs typeface="Times New Roman" panose="02020603050405020304" pitchFamily="18" charset="0"/>
            </a:endParaRP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sym typeface="+mn-ea"/>
              </a:rPr>
              <a:t>dev_display (Image_rectified)</a:t>
            </a:r>
            <a:endParaRPr sz="2000" dirty="0">
              <a:solidFill>
                <a:schemeClr val="bg1"/>
              </a:solidFill>
              <a:latin typeface="Times New Roman" panose="02020603050405020304" pitchFamily="18" charset="0"/>
              <a:cs typeface="Times New Roman" panose="02020603050405020304" pitchFamily="18" charset="0"/>
            </a:endParaRP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sym typeface="+mn-ea"/>
              </a:rPr>
              <a:t>dev display (SymbolXLDs)</a:t>
            </a:r>
            <a:endParaRPr sz="2000" dirty="0">
              <a:solidFill>
                <a:schemeClr val="bg1"/>
              </a:solidFill>
              <a:latin typeface="Times New Roman" panose="02020603050405020304" pitchFamily="18" charset="0"/>
              <a:cs typeface="Times New Roman" panose="02020603050405020304" pitchFamily="18" charset="0"/>
            </a:endParaRP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sym typeface="+mn-ea"/>
              </a:rPr>
              <a:t>*在图形窗口编辑并显示文本</a:t>
            </a:r>
            <a:endParaRPr sz="2000" dirty="0">
              <a:solidFill>
                <a:schemeClr val="bg1"/>
              </a:solidFill>
              <a:latin typeface="Times New Roman" panose="02020603050405020304" pitchFamily="18" charset="0"/>
              <a:cs typeface="Times New Roman" panose="02020603050405020304" pitchFamily="18" charset="0"/>
            </a:endParaRP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sym typeface="+mn-ea"/>
              </a:rPr>
              <a:t>disp_message (WindowHandle, 'Decoding successful' , 'window' , 12, 12, 'black' , 'true' ) </a:t>
            </a:r>
            <a:endParaRPr sz="2000" dirty="0">
              <a:solidFill>
                <a:schemeClr val="bg1"/>
              </a:solidFill>
              <a:latin typeface="Times New Roman" panose="02020603050405020304" pitchFamily="18" charset="0"/>
              <a:cs typeface="Times New Roman" panose="02020603050405020304" pitchFamily="18" charset="0"/>
            </a:endParaRP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sym typeface="+mn-ea"/>
              </a:rPr>
              <a:t>*设置当前窗口的字体属性</a:t>
            </a:r>
            <a:endParaRPr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25095" y="1189355"/>
            <a:ext cx="12608560" cy="573976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218565">
              <a:lnSpc>
                <a:spcPct val="125000"/>
              </a:lnSpc>
              <a:defRPr/>
            </a:pPr>
            <a:endParaRPr lang="zh-CN" altLang="en-US" sz="1800">
              <a:latin typeface="华文楷体" panose="02010600040101010101" charset="-122"/>
              <a:ea typeface="华文楷体" panose="02010600040101010101" charset="-122"/>
              <a:cs typeface="华文楷体" panose="02010600040101010101" charset="-122"/>
            </a:endParaRPr>
          </a:p>
        </p:txBody>
      </p:sp>
      <p:sp>
        <p:nvSpPr>
          <p:cNvPr id="5" name="箭头: 五边形 1"/>
          <p:cNvSpPr/>
          <p:nvPr/>
        </p:nvSpPr>
        <p:spPr>
          <a:xfrm>
            <a:off x="0" y="337185"/>
            <a:ext cx="4561840"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t>图像的投影变换实例</a:t>
            </a:r>
          </a:p>
        </p:txBody>
      </p:sp>
      <p:sp>
        <p:nvSpPr>
          <p:cNvPr id="3" name="矩形 2"/>
          <p:cNvSpPr/>
          <p:nvPr/>
        </p:nvSpPr>
        <p:spPr>
          <a:xfrm>
            <a:off x="6402070" y="1582420"/>
            <a:ext cx="4179570" cy="553085"/>
          </a:xfrm>
          <a:prstGeom prst="rect">
            <a:avLst/>
          </a:prstGeom>
        </p:spPr>
        <p:txBody>
          <a:bodyPr wrap="square">
            <a:spAutoFit/>
          </a:bodyPr>
          <a:lstStyle/>
          <a:p>
            <a:pPr algn="l" defTabSz="1218565">
              <a:lnSpc>
                <a:spcPct val="150000"/>
              </a:lnSpc>
              <a:defRPr/>
            </a:pPr>
            <a:r>
              <a:rPr sz="2000" b="1" dirty="0">
                <a:solidFill>
                  <a:schemeClr val="bg1"/>
                </a:solidFill>
                <a:latin typeface="Times New Roman" panose="02020603050405020304" pitchFamily="18" charset="0"/>
                <a:cs typeface="Times New Roman" panose="02020603050405020304" pitchFamily="18" charset="0"/>
                <a:sym typeface="+mn-ea"/>
              </a:rPr>
              <a:t>程序执行结果如图所示：</a:t>
            </a:r>
            <a:endParaRPr lang="zh-CN" sz="2000" b="1" dirty="0">
              <a:ln w="12700" cmpd="sng">
                <a:solidFill>
                  <a:schemeClr val="accent4"/>
                </a:solidFill>
                <a:prstDash val="solid"/>
              </a:ln>
              <a:solidFill>
                <a:schemeClr val="bg1"/>
              </a:solidFill>
              <a:effectLst/>
              <a:latin typeface="Times New Roman" panose="02020603050405020304" pitchFamily="18" charset="0"/>
              <a:cs typeface="Times New Roman" panose="02020603050405020304" pitchFamily="18" charset="0"/>
              <a:sym typeface="+mn-ea"/>
            </a:endParaRPr>
          </a:p>
        </p:txBody>
      </p:sp>
      <p:sp>
        <p:nvSpPr>
          <p:cNvPr id="6" name="矩形 5"/>
          <p:cNvSpPr/>
          <p:nvPr/>
        </p:nvSpPr>
        <p:spPr>
          <a:xfrm>
            <a:off x="6402070" y="2219960"/>
            <a:ext cx="6249670" cy="3152140"/>
          </a:xfrm>
          <a:prstGeom prst="rect">
            <a:avLst/>
          </a:prstGeom>
          <a:noFill/>
          <a:ln w="25400">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11" descr="1585319868(1)"/>
          <p:cNvPicPr>
            <a:picLocks noChangeAspect="1"/>
          </p:cNvPicPr>
          <p:nvPr/>
        </p:nvPicPr>
        <p:blipFill>
          <a:blip r:embed="rId3"/>
          <a:stretch>
            <a:fillRect/>
          </a:stretch>
        </p:blipFill>
        <p:spPr>
          <a:xfrm>
            <a:off x="6658610" y="2465705"/>
            <a:ext cx="2306320" cy="2306320"/>
          </a:xfrm>
          <a:prstGeom prst="rect">
            <a:avLst/>
          </a:prstGeom>
        </p:spPr>
      </p:pic>
      <p:pic>
        <p:nvPicPr>
          <p:cNvPr id="12" name="图片 12" descr="1585319898(1)"/>
          <p:cNvPicPr>
            <a:picLocks noChangeAspect="1"/>
          </p:cNvPicPr>
          <p:nvPr/>
        </p:nvPicPr>
        <p:blipFill>
          <a:blip r:embed="rId4"/>
          <a:stretch>
            <a:fillRect/>
          </a:stretch>
        </p:blipFill>
        <p:spPr>
          <a:xfrm>
            <a:off x="10013315" y="2424430"/>
            <a:ext cx="2306320" cy="2389505"/>
          </a:xfrm>
          <a:prstGeom prst="rect">
            <a:avLst/>
          </a:prstGeom>
        </p:spPr>
      </p:pic>
      <p:sp>
        <p:nvSpPr>
          <p:cNvPr id="23" name="矩形 14"/>
          <p:cNvSpPr>
            <a:spLocks noChangeArrowheads="1"/>
          </p:cNvSpPr>
          <p:nvPr/>
        </p:nvSpPr>
        <p:spPr bwMode="auto">
          <a:xfrm flipH="1">
            <a:off x="6834505" y="4900930"/>
            <a:ext cx="1613535" cy="378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800" b="1" dirty="0">
                <a:solidFill>
                  <a:schemeClr val="bg1"/>
                </a:solidFill>
                <a:latin typeface="微软雅黑" panose="020B0503020204020204" pitchFamily="34" charset="-122"/>
              </a:rPr>
              <a:t>（</a:t>
            </a:r>
            <a:r>
              <a:rPr lang="en-US" altLang="zh-CN" sz="1800" b="1" dirty="0">
                <a:solidFill>
                  <a:schemeClr val="bg1"/>
                </a:solidFill>
                <a:latin typeface="微软雅黑" panose="020B0503020204020204" pitchFamily="34" charset="-122"/>
              </a:rPr>
              <a:t>a</a:t>
            </a:r>
            <a:r>
              <a:rPr lang="zh-CN" altLang="en-US" sz="1865" b="1" dirty="0">
                <a:solidFill>
                  <a:schemeClr val="bg1"/>
                </a:solidFill>
                <a:latin typeface="微软雅黑" panose="020B0503020204020204" pitchFamily="34" charset="-122"/>
              </a:rPr>
              <a:t>）</a:t>
            </a:r>
          </a:p>
        </p:txBody>
      </p:sp>
      <p:sp>
        <p:nvSpPr>
          <p:cNvPr id="8" name="矩形 14"/>
          <p:cNvSpPr>
            <a:spLocks noChangeArrowheads="1"/>
          </p:cNvSpPr>
          <p:nvPr/>
        </p:nvSpPr>
        <p:spPr bwMode="auto">
          <a:xfrm flipH="1">
            <a:off x="10499725" y="4900930"/>
            <a:ext cx="1612900" cy="378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800" b="1" dirty="0">
                <a:solidFill>
                  <a:schemeClr val="bg1"/>
                </a:solidFill>
                <a:latin typeface="微软雅黑" panose="020B0503020204020204" pitchFamily="34" charset="-122"/>
              </a:rPr>
              <a:t>（</a:t>
            </a:r>
            <a:r>
              <a:rPr lang="en-US" altLang="zh-CN" sz="1800" b="1" dirty="0">
                <a:solidFill>
                  <a:schemeClr val="bg1"/>
                </a:solidFill>
                <a:latin typeface="微软雅黑" panose="020B0503020204020204" pitchFamily="34" charset="-122"/>
              </a:rPr>
              <a:t>b</a:t>
            </a:r>
            <a:r>
              <a:rPr lang="zh-CN" altLang="en-US" sz="1865" b="1" dirty="0">
                <a:solidFill>
                  <a:schemeClr val="bg1"/>
                </a:solidFill>
                <a:latin typeface="微软雅黑" panose="020B0503020204020204" pitchFamily="34" charset="-122"/>
              </a:rPr>
              <a:t>）</a:t>
            </a:r>
          </a:p>
        </p:txBody>
      </p:sp>
      <p:sp>
        <p:nvSpPr>
          <p:cNvPr id="10" name="矩形 9"/>
          <p:cNvSpPr/>
          <p:nvPr/>
        </p:nvSpPr>
        <p:spPr>
          <a:xfrm>
            <a:off x="393700" y="2219960"/>
            <a:ext cx="5582285" cy="2784475"/>
          </a:xfrm>
          <a:prstGeom prst="rect">
            <a:avLst/>
          </a:prstGeom>
          <a:ln w="19050">
            <a:solidFill>
              <a:schemeClr val="accent1"/>
            </a:solidFill>
            <a:prstDash val="lgDashDotDot"/>
          </a:ln>
        </p:spPr>
        <p:txBody>
          <a:bodyPr wrap="square">
            <a:spAutoFit/>
          </a:bodyPr>
          <a:lstStyle/>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sym typeface="+mn-ea"/>
              </a:rPr>
              <a:t>set_display_font (WindowHandle, 12, 'mono', 'true' , 'false' )</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sym typeface="+mn-ea"/>
              </a:rPr>
              <a:t>*在图形窗口编辑并显示文本</a:t>
            </a:r>
            <a:endParaRPr sz="2000" dirty="0">
              <a:solidFill>
                <a:schemeClr val="bg1"/>
              </a:solidFill>
              <a:latin typeface="Times New Roman" panose="02020603050405020304" pitchFamily="18" charset="0"/>
              <a:cs typeface="Times New Roman" panose="02020603050405020304" pitchFamily="18" charset="0"/>
            </a:endParaRP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sym typeface="+mn-ea"/>
              </a:rPr>
              <a:t>disp_message (WindowHandle, DecodedDataStrings, 'window', 350, 70, 'forest green' , 'true')</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sym typeface="+mn-ea"/>
              </a:rPr>
              <a:t>*创建二维码模型</a:t>
            </a:r>
            <a:endParaRPr sz="2000" dirty="0">
              <a:solidFill>
                <a:schemeClr val="bg1"/>
              </a:solidFill>
              <a:latin typeface="Times New Roman" panose="02020603050405020304" pitchFamily="18" charset="0"/>
              <a:cs typeface="Times New Roman" panose="02020603050405020304" pitchFamily="18" charset="0"/>
            </a:endParaRP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sym typeface="+mn-ea"/>
              </a:rPr>
              <a:t>clear_data_code_2d_model (DataCodeHandle)</a:t>
            </a:r>
            <a:endParaRPr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任意多边形 57"/>
          <p:cNvSpPr>
            <a:spLocks noChangeAspect="1"/>
          </p:cNvSpPr>
          <p:nvPr/>
        </p:nvSpPr>
        <p:spPr>
          <a:xfrm>
            <a:off x="4109861" y="2000630"/>
            <a:ext cx="7962647" cy="2920486"/>
          </a:xfrm>
          <a:prstGeom prst="rect">
            <a:avLst/>
          </a:prstGeom>
          <a:solidFill>
            <a:srgbClr val="2A2B2D"/>
          </a:solidFill>
          <a:ln w="63500">
            <a:noFill/>
          </a:ln>
          <a:effectLst>
            <a:outerShdw blurRad="508000" dist="127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a:p>
        </p:txBody>
      </p:sp>
      <p:sp>
        <p:nvSpPr>
          <p:cNvPr id="30" name="文本框 29"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5029200" y="2810510"/>
            <a:ext cx="6402705" cy="1014730"/>
          </a:xfrm>
          <a:prstGeom prst="rect">
            <a:avLst/>
          </a:prstGeom>
          <a:noFill/>
          <a:effectLst/>
        </p:spPr>
        <p:txBody>
          <a:bodyPr wrap="square" rtlCol="0">
            <a:spAutoFit/>
          </a:bodyPr>
          <a:lstStyle/>
          <a:p>
            <a:pPr algn="just">
              <a:spcAft>
                <a:spcPts val="0"/>
              </a:spcAft>
              <a:defRPr/>
            </a:pPr>
            <a:r>
              <a:rPr lang="en-US" altLang="zh-CN" sz="6000" b="1" dirty="0">
                <a:solidFill>
                  <a:schemeClr val="bg1"/>
                </a:solidFill>
                <a:latin typeface="微软雅黑" panose="020B0503020204020204" pitchFamily="34" charset="-122"/>
                <a:ea typeface="微软雅黑" panose="020B0503020204020204" pitchFamily="34" charset="-122"/>
                <a:sym typeface="+mn-ea"/>
              </a:rPr>
              <a:t>  </a:t>
            </a:r>
            <a:r>
              <a:rPr lang="zh-CN" altLang="en-US" sz="6000" b="1" dirty="0">
                <a:solidFill>
                  <a:schemeClr val="bg1"/>
                </a:solidFill>
                <a:latin typeface="微软雅黑" panose="020B0503020204020204" pitchFamily="34" charset="-122"/>
                <a:ea typeface="微软雅黑" panose="020B0503020204020204" pitchFamily="34" charset="-122"/>
                <a:sym typeface="+mn-ea"/>
              </a:rPr>
              <a:t>图　像　增　强</a:t>
            </a:r>
          </a:p>
        </p:txBody>
      </p:sp>
      <p:sp>
        <p:nvSpPr>
          <p:cNvPr id="6" name="KSO_Shape"/>
          <p:cNvSpPr/>
          <p:nvPr/>
        </p:nvSpPr>
        <p:spPr>
          <a:xfrm>
            <a:off x="581025" y="2000885"/>
            <a:ext cx="3396615" cy="2835275"/>
          </a:xfrm>
          <a:prstGeom prst="rect">
            <a:avLst/>
          </a:prstGeom>
          <a:solidFill>
            <a:schemeClr val="accent1"/>
          </a:solidFill>
          <a:ln w="63500">
            <a:noFill/>
          </a:ln>
          <a:effectLst>
            <a:outerShdw blurRad="508000" dist="127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7" name="文本框 6"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663881" y="2911592"/>
            <a:ext cx="3230880" cy="1014730"/>
          </a:xfrm>
          <a:prstGeom prst="rect">
            <a:avLst/>
          </a:prstGeom>
          <a:noFill/>
          <a:effectLst/>
        </p:spPr>
        <p:txBody>
          <a:bodyPr wrap="none" rtlCol="0">
            <a:spAutoFit/>
          </a:bodyPr>
          <a:lstStyle/>
          <a:p>
            <a:pPr algn="ctr">
              <a:spcBef>
                <a:spcPts val="500"/>
              </a:spcBef>
              <a:spcAft>
                <a:spcPts val="0"/>
              </a:spcAft>
              <a:defRPr/>
            </a:pPr>
            <a:r>
              <a:rPr lang="zh-CN" altLang="zh-CN" sz="6000" b="1" kern="100" dirty="0">
                <a:solidFill>
                  <a:schemeClr val="bg1"/>
                </a:solidFill>
                <a:effectLst>
                  <a:outerShdw blurRad="393700" dist="38100" dir="5400000" algn="t" rotWithShape="0">
                    <a:prstClr val="black">
                      <a:alpha val="23000"/>
                    </a:prstClr>
                  </a:outerShdw>
                </a:effectLst>
                <a:latin typeface="微软雅黑" panose="020B0503020204020204" pitchFamily="34" charset="-122"/>
                <a:ea typeface="微软雅黑" panose="020B0503020204020204" pitchFamily="34" charset="-122"/>
                <a:cs typeface="Times New Roman" panose="02020603050405020304" pitchFamily="18" charset="0"/>
              </a:rPr>
              <a:t>第三部分</a:t>
            </a:r>
          </a:p>
        </p:txBody>
      </p:sp>
      <p:sp>
        <p:nvSpPr>
          <p:cNvPr id="3" name="矩形: 圆角 2"/>
          <p:cNvSpPr/>
          <p:nvPr/>
        </p:nvSpPr>
        <p:spPr>
          <a:xfrm>
            <a:off x="4962278" y="2662742"/>
            <a:ext cx="66816" cy="150589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2334031" y="-183501"/>
            <a:ext cx="660785" cy="1134091"/>
            <a:chOff x="12262780" y="-243178"/>
            <a:chExt cx="732036" cy="1256377"/>
          </a:xfrm>
        </p:grpSpPr>
        <p:sp>
          <p:nvSpPr>
            <p:cNvPr id="9" name="椭圆 8"/>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箭头: 五边形 7"/>
          <p:cNvSpPr/>
          <p:nvPr/>
        </p:nvSpPr>
        <p:spPr>
          <a:xfrm>
            <a:off x="0" y="223520"/>
            <a:ext cx="1889760" cy="76327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2334031" y="-183501"/>
            <a:ext cx="660785" cy="1134091"/>
            <a:chOff x="12262780" y="-243178"/>
            <a:chExt cx="732036" cy="1256377"/>
          </a:xfrm>
        </p:grpSpPr>
        <p:sp>
          <p:nvSpPr>
            <p:cNvPr id="15" name="椭圆 14"/>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任意多边形 23"/>
          <p:cNvSpPr/>
          <p:nvPr/>
        </p:nvSpPr>
        <p:spPr>
          <a:xfrm>
            <a:off x="1889813" y="5191296"/>
            <a:ext cx="3208495" cy="754380"/>
          </a:xfrm>
          <a:prstGeom prst="chevron">
            <a:avLst/>
          </a:prstGeom>
          <a:gradFill flip="none" rotWithShape="1">
            <a:gsLst>
              <a:gs pos="0">
                <a:schemeClr val="accent1"/>
              </a:gs>
              <a:gs pos="100000">
                <a:srgbClr val="FB2E05"/>
              </a:gs>
            </a:gsLst>
            <a:path path="circle">
              <a:fillToRect r="100000" b="100000"/>
            </a:path>
            <a:tileRect l="-100000" t="-100000"/>
          </a:gradFill>
          <a:ln>
            <a:noFill/>
          </a:ln>
          <a:effectLst>
            <a:outerShdw blurRad="660400" dist="431800" dir="84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任意多边形 22"/>
          <p:cNvSpPr/>
          <p:nvPr/>
        </p:nvSpPr>
        <p:spPr>
          <a:xfrm>
            <a:off x="1121375" y="4571389"/>
            <a:ext cx="3208496" cy="754380"/>
          </a:xfrm>
          <a:prstGeom prst="chevron">
            <a:avLst/>
          </a:prstGeom>
          <a:gradFill flip="none" rotWithShape="1">
            <a:gsLst>
              <a:gs pos="0">
                <a:schemeClr val="accent1"/>
              </a:gs>
              <a:gs pos="100000">
                <a:srgbClr val="FB2E05"/>
              </a:gs>
            </a:gsLst>
            <a:path path="circle">
              <a:fillToRect r="100000" b="100000"/>
            </a:path>
            <a:tileRect l="-100000" t="-100000"/>
          </a:gradFill>
          <a:ln>
            <a:noFill/>
          </a:ln>
          <a:effectLst>
            <a:outerShdw blurRad="660400" dist="431800" dir="84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任意多边形 21"/>
          <p:cNvSpPr/>
          <p:nvPr/>
        </p:nvSpPr>
        <p:spPr>
          <a:xfrm>
            <a:off x="1889813" y="3985845"/>
            <a:ext cx="3208495" cy="754380"/>
          </a:xfrm>
          <a:prstGeom prst="chevron">
            <a:avLst/>
          </a:prstGeom>
          <a:gradFill flip="none" rotWithShape="1">
            <a:gsLst>
              <a:gs pos="0">
                <a:schemeClr val="accent1"/>
              </a:gs>
              <a:gs pos="100000">
                <a:srgbClr val="FB2E05"/>
              </a:gs>
            </a:gsLst>
            <a:path path="circle">
              <a:fillToRect r="100000" b="100000"/>
            </a:path>
            <a:tileRect l="-100000" t="-100000"/>
          </a:gradFill>
          <a:ln>
            <a:noFill/>
          </a:ln>
          <a:effectLst>
            <a:outerShdw blurRad="660400" dist="431800" dir="84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任意多边形 20"/>
          <p:cNvSpPr/>
          <p:nvPr/>
        </p:nvSpPr>
        <p:spPr>
          <a:xfrm>
            <a:off x="1121375" y="3400301"/>
            <a:ext cx="3208496" cy="754380"/>
          </a:xfrm>
          <a:prstGeom prst="chevron">
            <a:avLst/>
          </a:prstGeom>
          <a:gradFill flip="none" rotWithShape="1">
            <a:gsLst>
              <a:gs pos="0">
                <a:schemeClr val="accent1"/>
              </a:gs>
              <a:gs pos="100000">
                <a:srgbClr val="FB2E05"/>
              </a:gs>
            </a:gsLst>
            <a:path path="circle">
              <a:fillToRect r="100000" b="100000"/>
            </a:path>
            <a:tileRect l="-100000" t="-100000"/>
          </a:gradFill>
          <a:ln>
            <a:noFill/>
          </a:ln>
          <a:effectLst>
            <a:outerShdw blurRad="660400" dist="431800" dir="84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任意多边形 18"/>
          <p:cNvSpPr/>
          <p:nvPr/>
        </p:nvSpPr>
        <p:spPr>
          <a:xfrm>
            <a:off x="1889813" y="2814757"/>
            <a:ext cx="3208495" cy="754380"/>
          </a:xfrm>
          <a:prstGeom prst="chevron">
            <a:avLst/>
          </a:prstGeom>
          <a:gradFill flip="none" rotWithShape="1">
            <a:gsLst>
              <a:gs pos="0">
                <a:schemeClr val="accent1"/>
              </a:gs>
              <a:gs pos="100000">
                <a:srgbClr val="FB2E05"/>
              </a:gs>
            </a:gsLst>
            <a:path path="circle">
              <a:fillToRect r="100000" b="100000"/>
            </a:path>
            <a:tileRect l="-100000" t="-100000"/>
          </a:gradFill>
          <a:ln>
            <a:noFill/>
          </a:ln>
          <a:effectLst>
            <a:outerShdw blurRad="660400" dist="431800" dir="84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任意多边形 19"/>
          <p:cNvSpPr/>
          <p:nvPr/>
        </p:nvSpPr>
        <p:spPr>
          <a:xfrm>
            <a:off x="1121375" y="2229213"/>
            <a:ext cx="3208496" cy="754380"/>
          </a:xfrm>
          <a:prstGeom prst="chevron">
            <a:avLst/>
          </a:prstGeom>
          <a:gradFill flip="none" rotWithShape="1">
            <a:gsLst>
              <a:gs pos="0">
                <a:schemeClr val="accent1"/>
              </a:gs>
              <a:gs pos="100000">
                <a:srgbClr val="FB2E05"/>
              </a:gs>
            </a:gsLst>
            <a:path path="circle">
              <a:fillToRect r="100000" b="100000"/>
            </a:path>
            <a:tileRect l="-100000" t="-100000"/>
          </a:gradFill>
          <a:ln>
            <a:noFill/>
          </a:ln>
          <a:effectLst>
            <a:outerShdw blurRad="660400" dist="431800" dir="84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任意多边形 17"/>
          <p:cNvSpPr/>
          <p:nvPr/>
        </p:nvSpPr>
        <p:spPr>
          <a:xfrm>
            <a:off x="1889813" y="1643669"/>
            <a:ext cx="3208495" cy="754380"/>
          </a:xfrm>
          <a:prstGeom prst="chevron">
            <a:avLst/>
          </a:prstGeom>
          <a:gradFill flip="none" rotWithShape="1">
            <a:gsLst>
              <a:gs pos="0">
                <a:srgbClr val="FFBD00"/>
              </a:gs>
              <a:gs pos="100000">
                <a:srgbClr val="FB2E05"/>
              </a:gs>
            </a:gsLst>
            <a:path path="circle">
              <a:fillToRect r="100000" b="100000"/>
            </a:path>
            <a:tileRect l="-100000" t="-100000"/>
          </a:gradFill>
          <a:ln>
            <a:noFill/>
          </a:ln>
          <a:effectLst>
            <a:outerShdw blurRad="660400" dist="431800" dir="84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29" name="组合 28"/>
          <p:cNvGrpSpPr/>
          <p:nvPr/>
        </p:nvGrpSpPr>
        <p:grpSpPr>
          <a:xfrm>
            <a:off x="4409289" y="1861074"/>
            <a:ext cx="2109464" cy="172966"/>
            <a:chOff x="4143418" y="1675028"/>
            <a:chExt cx="2109464" cy="172966"/>
          </a:xfrm>
        </p:grpSpPr>
        <p:cxnSp>
          <p:nvCxnSpPr>
            <p:cNvPr id="30" name="直接连接符 29"/>
            <p:cNvCxnSpPr/>
            <p:nvPr/>
          </p:nvCxnSpPr>
          <p:spPr>
            <a:xfrm>
              <a:off x="4295775" y="1762092"/>
              <a:ext cx="1957107" cy="0"/>
            </a:xfrm>
            <a:prstGeom prst="line">
              <a:avLst/>
            </a:prstGeom>
            <a:ln w="38100">
              <a:solidFill>
                <a:srgbClr val="F1BE08"/>
              </a:solidFill>
              <a:prstDash val="lgDashDotDot"/>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143418" y="1675028"/>
              <a:ext cx="304800" cy="172966"/>
            </a:xfrm>
            <a:prstGeom prst="ellipse">
              <a:avLst/>
            </a:prstGeom>
            <a:solidFill>
              <a:schemeClr val="bg1"/>
            </a:solidFill>
            <a:ln>
              <a:solidFill>
                <a:srgbClr val="F1BE0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2" name="文本框 31">
            <a:hlinkClick r:id="rId3" action="ppaction://hlinksldjump"/>
          </p:cNvPr>
          <p:cNvSpPr txBox="1"/>
          <p:nvPr/>
        </p:nvSpPr>
        <p:spPr>
          <a:xfrm>
            <a:off x="7132126" y="1643371"/>
            <a:ext cx="5341620" cy="460375"/>
          </a:xfrm>
          <a:prstGeom prst="rect">
            <a:avLst/>
          </a:prstGeom>
          <a:noFill/>
        </p:spPr>
        <p:txBody>
          <a:bodyPr wrap="square" rtlCol="0">
            <a:spAutoFit/>
          </a:bodyPr>
          <a:lstStyle/>
          <a:p>
            <a:r>
              <a:rPr lang="zh-CN" altLang="en-US" sz="2400" b="1" dirty="0">
                <a:solidFill>
                  <a:schemeClr val="tx1"/>
                </a:solidFill>
                <a:latin typeface="微软雅黑" panose="020B0503020204020204" pitchFamily="34" charset="-122"/>
                <a:ea typeface="微软雅黑" panose="020B0503020204020204" pitchFamily="34" charset="-122"/>
              </a:rPr>
              <a:t>感兴趣区域（</a:t>
            </a:r>
            <a:r>
              <a:rPr lang="en-US" altLang="zh-CN" sz="2400" b="1" dirty="0">
                <a:solidFill>
                  <a:schemeClr val="tx1"/>
                </a:solidFill>
                <a:latin typeface="微软雅黑" panose="020B0503020204020204" pitchFamily="34" charset="-122"/>
                <a:ea typeface="微软雅黑" panose="020B0503020204020204" pitchFamily="34" charset="-122"/>
              </a:rPr>
              <a:t>ROI</a:t>
            </a:r>
            <a:r>
              <a:rPr lang="zh-CN" altLang="en-US" sz="2400" b="1" dirty="0">
                <a:solidFill>
                  <a:schemeClr val="tx1"/>
                </a:solidFill>
                <a:latin typeface="微软雅黑" panose="020B0503020204020204" pitchFamily="34" charset="-122"/>
                <a:ea typeface="微软雅黑" panose="020B0503020204020204" pitchFamily="34" charset="-122"/>
              </a:rPr>
              <a:t>）</a:t>
            </a:r>
          </a:p>
        </p:txBody>
      </p:sp>
      <p:sp>
        <p:nvSpPr>
          <p:cNvPr id="33" name="文本框 32"/>
          <p:cNvSpPr txBox="1"/>
          <p:nvPr/>
        </p:nvSpPr>
        <p:spPr>
          <a:xfrm>
            <a:off x="8460105" y="2896235"/>
            <a:ext cx="4202430" cy="460375"/>
          </a:xfrm>
          <a:prstGeom prst="rect">
            <a:avLst/>
          </a:prstGeom>
          <a:noFill/>
        </p:spPr>
        <p:txBody>
          <a:bodyPr wrap="square" rtlCol="0">
            <a:spAutoFit/>
          </a:bodyPr>
          <a:lstStyle/>
          <a:p>
            <a:r>
              <a:rPr lang="zh-CN" altLang="en-US" sz="2400" b="1" dirty="0">
                <a:solidFill>
                  <a:schemeClr val="tx1"/>
                </a:solidFill>
                <a:latin typeface="微软雅黑" panose="020B0503020204020204" pitchFamily="34" charset="-122"/>
                <a:ea typeface="微软雅黑" panose="020B0503020204020204" pitchFamily="34" charset="-122"/>
              </a:rPr>
              <a:t>图像的变换与校正</a:t>
            </a:r>
          </a:p>
        </p:txBody>
      </p:sp>
      <p:sp>
        <p:nvSpPr>
          <p:cNvPr id="34" name="文本框 33"/>
          <p:cNvSpPr txBox="1"/>
          <p:nvPr/>
        </p:nvSpPr>
        <p:spPr>
          <a:xfrm>
            <a:off x="6639366" y="4030971"/>
            <a:ext cx="5049520" cy="460375"/>
          </a:xfrm>
          <a:prstGeom prst="rect">
            <a:avLst/>
          </a:prstGeom>
          <a:noFill/>
        </p:spPr>
        <p:txBody>
          <a:bodyPr wrap="square" rtlCol="0">
            <a:spAutoFit/>
          </a:bodyPr>
          <a:lstStyle/>
          <a:p>
            <a:r>
              <a:rPr lang="zh-CN" altLang="en-US" sz="2400" b="1" dirty="0">
                <a:solidFill>
                  <a:schemeClr val="tx1"/>
                </a:solidFill>
                <a:latin typeface="微软雅黑" panose="020B0503020204020204" pitchFamily="34" charset="-122"/>
                <a:ea typeface="微软雅黑" panose="020B0503020204020204" pitchFamily="34" charset="-122"/>
              </a:rPr>
              <a:t>图像增强</a:t>
            </a:r>
          </a:p>
        </p:txBody>
      </p:sp>
      <p:sp>
        <p:nvSpPr>
          <p:cNvPr id="35" name="文本框 34"/>
          <p:cNvSpPr txBox="1"/>
          <p:nvPr/>
        </p:nvSpPr>
        <p:spPr>
          <a:xfrm>
            <a:off x="8244949" y="5290811"/>
            <a:ext cx="4089097" cy="460375"/>
          </a:xfrm>
          <a:prstGeom prst="rect">
            <a:avLst/>
          </a:prstGeom>
          <a:noFill/>
        </p:spPr>
        <p:txBody>
          <a:bodyPr wrap="square" rtlCol="0">
            <a:spAutoFit/>
          </a:bodyPr>
          <a:lstStyle/>
          <a:p>
            <a:r>
              <a:rPr lang="zh-CN" altLang="en-US" sz="2400" b="1" dirty="0">
                <a:solidFill>
                  <a:schemeClr val="tx1"/>
                </a:solidFill>
                <a:latin typeface="微软雅黑" panose="020B0503020204020204" pitchFamily="34" charset="-122"/>
                <a:ea typeface="微软雅黑" panose="020B0503020204020204" pitchFamily="34" charset="-122"/>
              </a:rPr>
              <a:t>小结</a:t>
            </a:r>
          </a:p>
        </p:txBody>
      </p:sp>
      <p:grpSp>
        <p:nvGrpSpPr>
          <p:cNvPr id="36" name="组合 35"/>
          <p:cNvGrpSpPr/>
          <p:nvPr/>
        </p:nvGrpSpPr>
        <p:grpSpPr>
          <a:xfrm>
            <a:off x="4409289" y="3042833"/>
            <a:ext cx="3609706" cy="172966"/>
            <a:chOff x="4143418" y="2856787"/>
            <a:chExt cx="3609706" cy="172966"/>
          </a:xfrm>
        </p:grpSpPr>
        <p:cxnSp>
          <p:nvCxnSpPr>
            <p:cNvPr id="37" name="直接连接符 36"/>
            <p:cNvCxnSpPr/>
            <p:nvPr/>
          </p:nvCxnSpPr>
          <p:spPr>
            <a:xfrm>
              <a:off x="4267200" y="2940750"/>
              <a:ext cx="3485924" cy="0"/>
            </a:xfrm>
            <a:prstGeom prst="line">
              <a:avLst/>
            </a:prstGeom>
            <a:ln w="38100">
              <a:solidFill>
                <a:srgbClr val="F1BE08"/>
              </a:solidFill>
              <a:prstDash val="lgDashDotDot"/>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4143418" y="2856787"/>
              <a:ext cx="304800" cy="172966"/>
            </a:xfrm>
            <a:prstGeom prst="ellipse">
              <a:avLst/>
            </a:prstGeom>
            <a:solidFill>
              <a:schemeClr val="bg1"/>
            </a:solidFill>
            <a:ln>
              <a:solidFill>
                <a:srgbClr val="F1BE0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39" name="组合 38"/>
          <p:cNvGrpSpPr/>
          <p:nvPr/>
        </p:nvGrpSpPr>
        <p:grpSpPr>
          <a:xfrm>
            <a:off x="4409289" y="4176888"/>
            <a:ext cx="2109464" cy="172966"/>
            <a:chOff x="4143418" y="3990842"/>
            <a:chExt cx="2109464" cy="172966"/>
          </a:xfrm>
        </p:grpSpPr>
        <p:cxnSp>
          <p:nvCxnSpPr>
            <p:cNvPr id="40" name="直接连接符 39"/>
            <p:cNvCxnSpPr/>
            <p:nvPr/>
          </p:nvCxnSpPr>
          <p:spPr>
            <a:xfrm>
              <a:off x="4267200" y="4074671"/>
              <a:ext cx="1985682" cy="0"/>
            </a:xfrm>
            <a:prstGeom prst="line">
              <a:avLst/>
            </a:prstGeom>
            <a:ln w="38100">
              <a:solidFill>
                <a:srgbClr val="F1BE08"/>
              </a:solidFill>
              <a:prstDash val="lgDashDotDot"/>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4143418" y="3990842"/>
              <a:ext cx="304800" cy="172966"/>
            </a:xfrm>
            <a:prstGeom prst="ellipse">
              <a:avLst/>
            </a:prstGeom>
            <a:solidFill>
              <a:schemeClr val="bg1"/>
            </a:solidFill>
            <a:ln>
              <a:solidFill>
                <a:srgbClr val="F1BE0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2" name="组合 41"/>
          <p:cNvGrpSpPr/>
          <p:nvPr/>
        </p:nvGrpSpPr>
        <p:grpSpPr>
          <a:xfrm>
            <a:off x="4409289" y="5433085"/>
            <a:ext cx="3316230" cy="172966"/>
            <a:chOff x="4143418" y="5247039"/>
            <a:chExt cx="3316230" cy="172966"/>
          </a:xfrm>
        </p:grpSpPr>
        <p:cxnSp>
          <p:nvCxnSpPr>
            <p:cNvPr id="45" name="直接连接符 44"/>
            <p:cNvCxnSpPr/>
            <p:nvPr/>
          </p:nvCxnSpPr>
          <p:spPr>
            <a:xfrm>
              <a:off x="4276725" y="5334896"/>
              <a:ext cx="3182923" cy="0"/>
            </a:xfrm>
            <a:prstGeom prst="line">
              <a:avLst/>
            </a:prstGeom>
            <a:ln w="38100">
              <a:solidFill>
                <a:srgbClr val="F1BE08"/>
              </a:solidFill>
              <a:prstDash val="lgDashDotDot"/>
            </a:ln>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a:off x="4143418" y="5247039"/>
              <a:ext cx="304800" cy="172966"/>
            </a:xfrm>
            <a:prstGeom prst="ellipse">
              <a:avLst/>
            </a:prstGeom>
            <a:solidFill>
              <a:schemeClr val="bg1"/>
            </a:solidFill>
            <a:ln>
              <a:solidFill>
                <a:srgbClr val="F1BE0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文本框 2"/>
          <p:cNvSpPr txBox="1"/>
          <p:nvPr/>
        </p:nvSpPr>
        <p:spPr>
          <a:xfrm>
            <a:off x="397510" y="342265"/>
            <a:ext cx="902970" cy="525780"/>
          </a:xfrm>
          <a:prstGeom prst="rect">
            <a:avLst/>
          </a:prstGeom>
          <a:noFill/>
        </p:spPr>
        <p:txBody>
          <a:bodyPr wrap="none" lIns="96434" tIns="48217" rIns="96434" bIns="48217" rtlCol="0">
            <a:spAutoFit/>
          </a:bodyPr>
          <a:lstStyle/>
          <a:p>
            <a:pPr defTabSz="964565"/>
            <a:r>
              <a:rPr lang="zh-CN" altLang="en-US" sz="2800" dirty="0">
                <a:solidFill>
                  <a:srgbClr val="E7E6E6">
                    <a:lumMod val="25000"/>
                  </a:srgbClr>
                </a:solidFill>
                <a:latin typeface="微软雅黑" panose="020B0503020204020204" pitchFamily="34" charset="-122"/>
                <a:ea typeface="微软雅黑" panose="020B0503020204020204" pitchFamily="34" charset="-122"/>
                <a:cs typeface="+mn-ea"/>
                <a:sym typeface="+mn-lt"/>
              </a:rPr>
              <a:t>目录</a:t>
            </a:r>
          </a:p>
        </p:txBody>
      </p:sp>
      <p:sp>
        <p:nvSpPr>
          <p:cNvPr id="4" name="文本框 3"/>
          <p:cNvSpPr txBox="1"/>
          <p:nvPr/>
        </p:nvSpPr>
        <p:spPr>
          <a:xfrm>
            <a:off x="2522220" y="1757680"/>
            <a:ext cx="1691005" cy="525780"/>
          </a:xfrm>
          <a:prstGeom prst="rect">
            <a:avLst/>
          </a:prstGeom>
          <a:noFill/>
        </p:spPr>
        <p:txBody>
          <a:bodyPr wrap="square" lIns="96434" tIns="48217" rIns="96434" bIns="48217" rtlCol="0">
            <a:spAutoFit/>
            <a:scene3d>
              <a:camera prst="orthographicFront"/>
              <a:lightRig rig="threePt" dir="t"/>
            </a:scene3d>
          </a:bodyPr>
          <a:lstStyle/>
          <a:p>
            <a:pPr algn="ctr" defTabSz="964565"/>
            <a:r>
              <a:rPr lang="zh-CN" alt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mn-ea"/>
                <a:sym typeface="+mn-lt"/>
              </a:rPr>
              <a:t>第一部分</a:t>
            </a:r>
          </a:p>
        </p:txBody>
      </p:sp>
      <p:sp>
        <p:nvSpPr>
          <p:cNvPr id="6" name="文本框 5"/>
          <p:cNvSpPr txBox="1"/>
          <p:nvPr/>
        </p:nvSpPr>
        <p:spPr>
          <a:xfrm>
            <a:off x="2522220" y="2874645"/>
            <a:ext cx="1691005" cy="525780"/>
          </a:xfrm>
          <a:prstGeom prst="rect">
            <a:avLst/>
          </a:prstGeom>
          <a:noFill/>
        </p:spPr>
        <p:txBody>
          <a:bodyPr wrap="square" lIns="96434" tIns="48217" rIns="96434" bIns="48217" rtlCol="0">
            <a:spAutoFit/>
            <a:scene3d>
              <a:camera prst="orthographicFront"/>
              <a:lightRig rig="threePt" dir="t"/>
            </a:scene3d>
          </a:bodyPr>
          <a:lstStyle/>
          <a:p>
            <a:pPr algn="ctr" defTabSz="964565"/>
            <a:r>
              <a:rPr lang="zh-CN" alt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mn-ea"/>
                <a:sym typeface="+mn-lt"/>
              </a:rPr>
              <a:t>第二部分</a:t>
            </a:r>
          </a:p>
        </p:txBody>
      </p:sp>
      <p:sp>
        <p:nvSpPr>
          <p:cNvPr id="7" name="文本框 6"/>
          <p:cNvSpPr txBox="1"/>
          <p:nvPr/>
        </p:nvSpPr>
        <p:spPr>
          <a:xfrm>
            <a:off x="2522220" y="4100195"/>
            <a:ext cx="1691005" cy="525780"/>
          </a:xfrm>
          <a:prstGeom prst="rect">
            <a:avLst/>
          </a:prstGeom>
          <a:noFill/>
        </p:spPr>
        <p:txBody>
          <a:bodyPr wrap="square" lIns="96434" tIns="48217" rIns="96434" bIns="48217" rtlCol="0">
            <a:spAutoFit/>
            <a:scene3d>
              <a:camera prst="orthographicFront"/>
              <a:lightRig rig="threePt" dir="t"/>
            </a:scene3d>
          </a:bodyPr>
          <a:lstStyle/>
          <a:p>
            <a:pPr algn="ctr" defTabSz="964565"/>
            <a:r>
              <a:rPr lang="zh-CN" alt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mn-ea"/>
                <a:sym typeface="+mn-lt"/>
              </a:rPr>
              <a:t>第三部分</a:t>
            </a:r>
          </a:p>
        </p:txBody>
      </p:sp>
      <p:sp>
        <p:nvSpPr>
          <p:cNvPr id="9" name="文本框 8"/>
          <p:cNvSpPr txBox="1"/>
          <p:nvPr/>
        </p:nvSpPr>
        <p:spPr>
          <a:xfrm>
            <a:off x="2522220" y="5325745"/>
            <a:ext cx="1691005" cy="525780"/>
          </a:xfrm>
          <a:prstGeom prst="rect">
            <a:avLst/>
          </a:prstGeom>
          <a:noFill/>
        </p:spPr>
        <p:txBody>
          <a:bodyPr wrap="square" lIns="96434" tIns="48217" rIns="96434" bIns="48217" rtlCol="0">
            <a:spAutoFit/>
            <a:scene3d>
              <a:camera prst="orthographicFront"/>
              <a:lightRig rig="threePt" dir="t"/>
            </a:scene3d>
          </a:bodyPr>
          <a:lstStyle/>
          <a:p>
            <a:pPr algn="ctr" defTabSz="964565"/>
            <a:r>
              <a:rPr lang="zh-CN" alt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mn-ea"/>
                <a:sym typeface="+mn-lt"/>
              </a:rPr>
              <a:t>第四部分</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prestige"/>
      </p:transition>
    </mc:Choice>
    <mc:Fallback xmlns="">
      <p:transition spd="slow" advClick="0" advTm="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custDataLst>
              <p:tags r:id="rId2"/>
            </p:custDataLst>
          </p:nvPr>
        </p:nvSpPr>
        <p:spPr>
          <a:xfrm>
            <a:off x="957489" y="2116999"/>
            <a:ext cx="10943771" cy="4601757"/>
          </a:xfrm>
          <a:prstGeom prst="roundRect">
            <a:avLst>
              <a:gd name="adj" fmla="val 4249"/>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sp>
        <p:nvSpPr>
          <p:cNvPr id="10" name="任意多边形: 形状 9"/>
          <p:cNvSpPr/>
          <p:nvPr>
            <p:custDataLst>
              <p:tags r:id="rId3"/>
            </p:custDataLst>
          </p:nvPr>
        </p:nvSpPr>
        <p:spPr>
          <a:xfrm>
            <a:off x="381362" y="187325"/>
            <a:ext cx="12096026" cy="775504"/>
          </a:xfrm>
          <a:custGeom>
            <a:avLst/>
            <a:gdLst>
              <a:gd name="connsiteX0" fmla="*/ 0 w 12096026"/>
              <a:gd name="connsiteY0" fmla="*/ 0 h 879200"/>
              <a:gd name="connsiteX1" fmla="*/ 12096026 w 12096026"/>
              <a:gd name="connsiteY1" fmla="*/ 0 h 879200"/>
              <a:gd name="connsiteX2" fmla="*/ 11987519 w 12096026"/>
              <a:gd name="connsiteY2" fmla="*/ 47063 h 879200"/>
              <a:gd name="connsiteX3" fmla="*/ 6048013 w 12096026"/>
              <a:gd name="connsiteY3" fmla="*/ 879200 h 879200"/>
              <a:gd name="connsiteX4" fmla="*/ 108507 w 12096026"/>
              <a:gd name="connsiteY4" fmla="*/ 47063 h 87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026" h="879200">
                <a:moveTo>
                  <a:pt x="0" y="0"/>
                </a:moveTo>
                <a:lnTo>
                  <a:pt x="12096026" y="0"/>
                </a:lnTo>
                <a:lnTo>
                  <a:pt x="11987519" y="47063"/>
                </a:lnTo>
                <a:cubicBezTo>
                  <a:pt x="10700312" y="549115"/>
                  <a:pt x="8520454" y="879200"/>
                  <a:pt x="6048013" y="879200"/>
                </a:cubicBezTo>
                <a:cubicBezTo>
                  <a:pt x="3575573" y="879200"/>
                  <a:pt x="1395714" y="549115"/>
                  <a:pt x="108507" y="47063"/>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sp>
        <p:nvSpPr>
          <p:cNvPr id="12" name="矩形 11"/>
          <p:cNvSpPr/>
          <p:nvPr>
            <p:custDataLst>
              <p:tags r:id="rId4"/>
            </p:custDataLst>
          </p:nvPr>
        </p:nvSpPr>
        <p:spPr>
          <a:xfrm>
            <a:off x="1748249" y="1079328"/>
            <a:ext cx="9362251" cy="775504"/>
          </a:xfrm>
          <a:prstGeom prst="rect">
            <a:avLst/>
          </a:prstGeom>
        </p:spPr>
        <p:txBody>
          <a:bodyPr wrap="square" anchor="b">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20000"/>
              </a:lnSpc>
              <a:spcBef>
                <a:spcPts val="0"/>
              </a:spcBef>
              <a:spcAft>
                <a:spcPts val="0"/>
              </a:spcAft>
              <a:buSzPct val="100000"/>
              <a:buNone/>
            </a:pPr>
            <a:r>
              <a:rPr lang="en-US" altLang="zh-CN" sz="3600" b="1" spc="300">
                <a:solidFill>
                  <a:schemeClr val="tx1">
                    <a:lumMod val="85000"/>
                    <a:lumOff val="15000"/>
                  </a:schemeClr>
                </a:solidFill>
                <a:latin typeface="+mn-ea"/>
              </a:rPr>
              <a:t>图像增强</a:t>
            </a:r>
          </a:p>
        </p:txBody>
      </p:sp>
      <p:sp>
        <p:nvSpPr>
          <p:cNvPr id="13" name="矩形 12"/>
          <p:cNvSpPr/>
          <p:nvPr>
            <p:custDataLst>
              <p:tags r:id="rId5"/>
            </p:custDataLst>
          </p:nvPr>
        </p:nvSpPr>
        <p:spPr>
          <a:xfrm>
            <a:off x="1373412" y="2560330"/>
            <a:ext cx="10111926" cy="3715094"/>
          </a:xfrm>
          <a:prstGeom prst="rect">
            <a:avLst/>
          </a:prstGeom>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l" fontAlgn="ctr">
              <a:lnSpc>
                <a:spcPct val="170000"/>
              </a:lnSpc>
              <a:spcBef>
                <a:spcPts val="1000"/>
              </a:spcBef>
              <a:spcAft>
                <a:spcPts val="0"/>
              </a:spcAft>
              <a:buSzPct val="100000"/>
              <a:buFont typeface="Wingdings" panose="05000000000000000000" charset="0"/>
              <a:buNone/>
            </a:pPr>
            <a:r>
              <a:rPr lang="en-US" altLang="zh-CN" sz="2100" spc="150" dirty="0">
                <a:solidFill>
                  <a:schemeClr val="tx1">
                    <a:lumMod val="75000"/>
                    <a:lumOff val="25000"/>
                  </a:schemeClr>
                </a:solidFill>
                <a:latin typeface="Arial" panose="020B0604020202020204" pitchFamily="34" charset="0"/>
                <a:ea typeface="微软雅黑" panose="020B0503020204020204" pitchFamily="34" charset="-122"/>
              </a:rPr>
              <a:t> </a:t>
            </a:r>
            <a:r>
              <a:rPr lang="en-US" altLang="zh-CN" sz="2400" spc="150" dirty="0">
                <a:solidFill>
                  <a:schemeClr val="tx1">
                    <a:lumMod val="75000"/>
                    <a:lumOff val="25000"/>
                  </a:schemeClr>
                </a:solidFill>
                <a:latin typeface="Arial" panose="020B0604020202020204" pitchFamily="34" charset="0"/>
                <a:ea typeface="微软雅黑" panose="020B0503020204020204" pitchFamily="34" charset="-122"/>
              </a:rPr>
              <a:t>     </a:t>
            </a:r>
            <a:r>
              <a:rPr lang="zh-CN" altLang="en-US" sz="2400" spc="150" dirty="0">
                <a:solidFill>
                  <a:schemeClr val="tx1">
                    <a:lumMod val="75000"/>
                    <a:lumOff val="25000"/>
                  </a:schemeClr>
                </a:solidFill>
                <a:latin typeface="Arial" panose="020B0604020202020204" pitchFamily="34" charset="0"/>
                <a:ea typeface="微软雅黑" panose="020B0503020204020204" pitchFamily="34" charset="-122"/>
              </a:rPr>
              <a:t>图像增强是有目的地强调图像的整体或局部特性，将原来不清晰的图像变得清晰或强调某些感兴趣的特征，扩大图像中不同物体特征之间的差别，抑制不感兴趣的特征，改善图像质量、丰富信息量，加强图像判读和识别效果，满足某些特殊分析的需要。</a:t>
            </a:r>
          </a:p>
        </p:txBody>
      </p:sp>
      <p:sp>
        <p:nvSpPr>
          <p:cNvPr id="2" name="任意多边形: 形状 8"/>
          <p:cNvSpPr/>
          <p:nvPr>
            <p:custDataLst>
              <p:tags r:id="rId6"/>
            </p:custDataLst>
          </p:nvPr>
        </p:nvSpPr>
        <p:spPr>
          <a:xfrm>
            <a:off x="381362" y="187325"/>
            <a:ext cx="12096026" cy="630152"/>
          </a:xfrm>
          <a:custGeom>
            <a:avLst/>
            <a:gdLst>
              <a:gd name="connsiteX0" fmla="*/ 0 w 12096026"/>
              <a:gd name="connsiteY0" fmla="*/ 0 h 879200"/>
              <a:gd name="connsiteX1" fmla="*/ 12096026 w 12096026"/>
              <a:gd name="connsiteY1" fmla="*/ 0 h 879200"/>
              <a:gd name="connsiteX2" fmla="*/ 11987519 w 12096026"/>
              <a:gd name="connsiteY2" fmla="*/ 47063 h 879200"/>
              <a:gd name="connsiteX3" fmla="*/ 6048013 w 12096026"/>
              <a:gd name="connsiteY3" fmla="*/ 879200 h 879200"/>
              <a:gd name="connsiteX4" fmla="*/ 108507 w 12096026"/>
              <a:gd name="connsiteY4" fmla="*/ 47063 h 87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026" h="879200">
                <a:moveTo>
                  <a:pt x="0" y="0"/>
                </a:moveTo>
                <a:lnTo>
                  <a:pt x="12096026" y="0"/>
                </a:lnTo>
                <a:lnTo>
                  <a:pt x="11987519" y="47063"/>
                </a:lnTo>
                <a:cubicBezTo>
                  <a:pt x="10700312" y="549115"/>
                  <a:pt x="8520454" y="879200"/>
                  <a:pt x="6048013" y="879200"/>
                </a:cubicBezTo>
                <a:cubicBezTo>
                  <a:pt x="3575573" y="879200"/>
                  <a:pt x="1395714" y="549115"/>
                  <a:pt x="108507" y="4706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p:cNvGrpSpPr/>
          <p:nvPr>
            <p:custDataLst>
              <p:tags r:id="rId7"/>
            </p:custDataLst>
          </p:nvPr>
        </p:nvGrpSpPr>
        <p:grpSpPr>
          <a:xfrm>
            <a:off x="11190325" y="1337944"/>
            <a:ext cx="590026" cy="392892"/>
            <a:chOff x="7077800" y="1423980"/>
            <a:chExt cx="720000" cy="479441"/>
          </a:xfrm>
          <a:solidFill>
            <a:schemeClr val="accent1">
              <a:lumMod val="20000"/>
              <a:lumOff val="80000"/>
            </a:schemeClr>
          </a:solidFill>
        </p:grpSpPr>
        <p:sp>
          <p:nvSpPr>
            <p:cNvPr id="15" name="任意多边形: 形状 12"/>
            <p:cNvSpPr>
              <a:spLocks noChangeAspect="1"/>
            </p:cNvSpPr>
            <p:nvPr>
              <p:custDataLst>
                <p:tags r:id="rId11"/>
              </p:custDataLst>
            </p:nvPr>
          </p:nvSpPr>
          <p:spPr>
            <a:xfrm>
              <a:off x="7077800" y="1423980"/>
              <a:ext cx="311296" cy="479441"/>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任意多边形: 形状 13"/>
            <p:cNvSpPr>
              <a:spLocks noChangeAspect="1"/>
            </p:cNvSpPr>
            <p:nvPr>
              <p:custDataLst>
                <p:tags r:id="rId12"/>
              </p:custDataLst>
            </p:nvPr>
          </p:nvSpPr>
          <p:spPr>
            <a:xfrm>
              <a:off x="7486504" y="1423980"/>
              <a:ext cx="311296" cy="479441"/>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 name="组合 16"/>
          <p:cNvGrpSpPr/>
          <p:nvPr>
            <p:custDataLst>
              <p:tags r:id="rId8"/>
            </p:custDataLst>
          </p:nvPr>
        </p:nvGrpSpPr>
        <p:grpSpPr>
          <a:xfrm flipH="1" flipV="1">
            <a:off x="1078399" y="1337944"/>
            <a:ext cx="590026" cy="392892"/>
            <a:chOff x="7077800" y="1423980"/>
            <a:chExt cx="720000" cy="479441"/>
          </a:xfrm>
          <a:solidFill>
            <a:schemeClr val="accent1">
              <a:lumMod val="20000"/>
              <a:lumOff val="80000"/>
            </a:schemeClr>
          </a:solidFill>
        </p:grpSpPr>
        <p:sp>
          <p:nvSpPr>
            <p:cNvPr id="18" name="任意多边形: 形状 15"/>
            <p:cNvSpPr>
              <a:spLocks noChangeAspect="1"/>
            </p:cNvSpPr>
            <p:nvPr>
              <p:custDataLst>
                <p:tags r:id="rId9"/>
              </p:custDataLst>
            </p:nvPr>
          </p:nvSpPr>
          <p:spPr>
            <a:xfrm>
              <a:off x="7077800" y="1423980"/>
              <a:ext cx="311296" cy="479441"/>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任意多边形: 形状 16"/>
            <p:cNvSpPr>
              <a:spLocks noChangeAspect="1"/>
            </p:cNvSpPr>
            <p:nvPr>
              <p:custDataLst>
                <p:tags r:id="rId10"/>
              </p:custDataLst>
            </p:nvPr>
          </p:nvSpPr>
          <p:spPr>
            <a:xfrm>
              <a:off x="7486504" y="1423980"/>
              <a:ext cx="311296" cy="479441"/>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prestige"/>
      </p:transition>
    </mc:Choice>
    <mc:Fallback xmlns="">
      <p:transition spd="slow" advClick="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0"/>
          <p:cNvSpPr/>
          <p:nvPr>
            <p:custDataLst>
              <p:tags r:id="rId2"/>
            </p:custDataLst>
          </p:nvPr>
        </p:nvSpPr>
        <p:spPr>
          <a:xfrm>
            <a:off x="5305425" y="187325"/>
            <a:ext cx="7219951" cy="6858000"/>
          </a:xfrm>
          <a:custGeom>
            <a:avLst/>
            <a:gdLst>
              <a:gd name="connsiteX0" fmla="*/ 6991350 w 9821635"/>
              <a:gd name="connsiteY0" fmla="*/ 0 h 6991350"/>
              <a:gd name="connsiteX1" fmla="*/ 9821635 w 9821635"/>
              <a:gd name="connsiteY1" fmla="*/ 0 h 6991350"/>
              <a:gd name="connsiteX2" fmla="*/ 9821635 w 9821635"/>
              <a:gd name="connsiteY2" fmla="*/ 6991350 h 6991350"/>
              <a:gd name="connsiteX3" fmla="*/ 0 w 9821635"/>
              <a:gd name="connsiteY3" fmla="*/ 6991350 h 6991350"/>
            </a:gdLst>
            <a:ahLst/>
            <a:cxnLst>
              <a:cxn ang="0">
                <a:pos x="connsiteX0" y="connsiteY0"/>
              </a:cxn>
              <a:cxn ang="0">
                <a:pos x="connsiteX1" y="connsiteY1"/>
              </a:cxn>
              <a:cxn ang="0">
                <a:pos x="connsiteX2" y="connsiteY2"/>
              </a:cxn>
              <a:cxn ang="0">
                <a:pos x="connsiteX3" y="connsiteY3"/>
              </a:cxn>
            </a:cxnLst>
            <a:rect l="l" t="t" r="r" b="b"/>
            <a:pathLst>
              <a:path w="9821635" h="6991350">
                <a:moveTo>
                  <a:pt x="6991350" y="0"/>
                </a:moveTo>
                <a:lnTo>
                  <a:pt x="9821635" y="0"/>
                </a:lnTo>
                <a:lnTo>
                  <a:pt x="9821635" y="6991350"/>
                </a:lnTo>
                <a:lnTo>
                  <a:pt x="0" y="6991350"/>
                </a:lnTo>
                <a:close/>
              </a:path>
            </a:pathLst>
          </a:cu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25" name="矩形 24"/>
          <p:cNvSpPr/>
          <p:nvPr>
            <p:custDataLst>
              <p:tags r:id="rId3"/>
            </p:custDataLst>
          </p:nvPr>
        </p:nvSpPr>
        <p:spPr>
          <a:xfrm>
            <a:off x="644525" y="1265555"/>
            <a:ext cx="11394440" cy="4764405"/>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26" name="矩形 25"/>
          <p:cNvSpPr/>
          <p:nvPr>
            <p:custDataLst>
              <p:tags r:id="rId4"/>
            </p:custDataLst>
          </p:nvPr>
        </p:nvSpPr>
        <p:spPr>
          <a:xfrm>
            <a:off x="7818643" y="1527453"/>
            <a:ext cx="3938293" cy="64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5" name="文本框 4"/>
          <p:cNvSpPr txBox="1"/>
          <p:nvPr>
            <p:custDataLst>
              <p:tags r:id="rId5"/>
            </p:custDataLst>
          </p:nvPr>
        </p:nvSpPr>
        <p:spPr>
          <a:xfrm>
            <a:off x="1064260" y="1527175"/>
            <a:ext cx="5518150" cy="3931920"/>
          </a:xfrm>
          <a:prstGeom prst="rect">
            <a:avLst/>
          </a:prstGeom>
          <a:noFill/>
        </p:spPr>
        <p:txBody>
          <a:bodyPr wrap="square" lIns="91440" tIns="45720" rIns="91440" bIns="45720" rtlCol="0">
            <a:noAutofit/>
          </a:bodyPr>
          <a:lstStyle>
            <a:defPPr>
              <a:defRPr lang="zh-CN"/>
            </a:defPPr>
            <a:lvl1pPr fontAlgn="auto">
              <a:lnSpc>
                <a:spcPct val="130000"/>
              </a:lnSpc>
              <a:spcAft>
                <a:spcPts val="1000"/>
              </a:spcAft>
              <a:defRPr sz="1600" spc="150"/>
            </a:lvl1pPr>
          </a:lstStyle>
          <a:p>
            <a:pPr marL="285750" lvl="0" indent="-285750" algn="l" fontAlgn="ctr">
              <a:lnSpc>
                <a:spcPct val="130000"/>
              </a:lnSpc>
              <a:spcBef>
                <a:spcPts val="1000"/>
              </a:spcBef>
              <a:spcAft>
                <a:spcPts val="0"/>
              </a:spcAft>
              <a:buSzPct val="100000"/>
              <a:buFont typeface="Wingdings" panose="05000000000000000000" charset="0"/>
              <a:buChar char="l"/>
            </a:pPr>
            <a:r>
              <a:rPr sz="2000" dirty="0">
                <a:solidFill>
                  <a:schemeClr val="tx1">
                    <a:lumMod val="85000"/>
                    <a:lumOff val="15000"/>
                  </a:schemeClr>
                </a:solidFill>
                <a:latin typeface="Arial" panose="020B0604020202020204" pitchFamily="34" charset="0"/>
                <a:ea typeface="微软雅黑" panose="020B0503020204020204" pitchFamily="34" charset="-122"/>
              </a:rPr>
              <a:t>像增强技术基本可以分为两大类，一类是空间域处理法，一类是频域处理法。</a:t>
            </a:r>
          </a:p>
          <a:p>
            <a:pPr marL="285750" lvl="0" indent="-285750" algn="l" fontAlgn="ctr">
              <a:lnSpc>
                <a:spcPct val="130000"/>
              </a:lnSpc>
              <a:spcBef>
                <a:spcPts val="1000"/>
              </a:spcBef>
              <a:spcAft>
                <a:spcPts val="0"/>
              </a:spcAft>
              <a:buSzPct val="100000"/>
              <a:buFont typeface="Wingdings" panose="05000000000000000000" charset="0"/>
              <a:buChar char="l"/>
            </a:pPr>
            <a:r>
              <a:rPr sz="2000" dirty="0">
                <a:solidFill>
                  <a:schemeClr val="tx1">
                    <a:lumMod val="85000"/>
                    <a:lumOff val="15000"/>
                  </a:schemeClr>
                </a:solidFill>
                <a:latin typeface="Arial" panose="020B0604020202020204" pitchFamily="34" charset="0"/>
                <a:ea typeface="微软雅黑" panose="020B0503020204020204" pitchFamily="34" charset="-122"/>
              </a:rPr>
              <a:t>空间域处理法是指在空间域中，直接对图像的像素灰度值进行增强处理。</a:t>
            </a:r>
          </a:p>
          <a:p>
            <a:pPr marL="285750" lvl="0" indent="-285750" algn="l" fontAlgn="ctr">
              <a:lnSpc>
                <a:spcPct val="130000"/>
              </a:lnSpc>
              <a:spcBef>
                <a:spcPts val="1000"/>
              </a:spcBef>
              <a:spcAft>
                <a:spcPts val="0"/>
              </a:spcAft>
              <a:buSzPct val="100000"/>
              <a:buFont typeface="Wingdings" panose="05000000000000000000" charset="0"/>
              <a:buChar char="l"/>
            </a:pPr>
            <a:r>
              <a:rPr sz="2000" dirty="0">
                <a:solidFill>
                  <a:schemeClr val="tx1">
                    <a:lumMod val="85000"/>
                    <a:lumOff val="15000"/>
                  </a:schemeClr>
                </a:solidFill>
                <a:latin typeface="Arial" panose="020B0604020202020204" pitchFamily="34" charset="0"/>
                <a:ea typeface="微软雅黑" panose="020B0503020204020204" pitchFamily="34" charset="-122"/>
              </a:rPr>
              <a:t>频域处理法的基础是卷积定理，它采用修改图像傅立叶变换的方法实现对信号的增强。常用的方法包括低通滤波、髙通滤波以及同态滤波等。</a:t>
            </a:r>
          </a:p>
          <a:p>
            <a:pPr marL="285750" lvl="0" indent="-285750" algn="l" fontAlgn="ctr">
              <a:lnSpc>
                <a:spcPct val="130000"/>
              </a:lnSpc>
              <a:spcBef>
                <a:spcPts val="1000"/>
              </a:spcBef>
              <a:spcAft>
                <a:spcPts val="0"/>
              </a:spcAft>
              <a:buSzPct val="100000"/>
              <a:buFont typeface="Wingdings" panose="05000000000000000000" charset="0"/>
              <a:buChar char="l"/>
            </a:pPr>
            <a:r>
              <a:rPr sz="2000" dirty="0">
                <a:solidFill>
                  <a:schemeClr val="tx1">
                    <a:lumMod val="85000"/>
                    <a:lumOff val="15000"/>
                  </a:schemeClr>
                </a:solidFill>
                <a:latin typeface="Arial" panose="020B0604020202020204" pitchFamily="34" charset="0"/>
                <a:ea typeface="微软雅黑" panose="020B0503020204020204" pitchFamily="34" charset="-122"/>
              </a:rPr>
              <a:t>图像增强所包含的主要内容右图所示</a:t>
            </a:r>
          </a:p>
        </p:txBody>
      </p:sp>
      <p:pic>
        <p:nvPicPr>
          <p:cNvPr id="6" name="图片 5"/>
          <p:cNvPicPr>
            <a:picLocks noChangeAspect="1"/>
          </p:cNvPicPr>
          <p:nvPr>
            <p:custDataLst>
              <p:tags r:id="rId6"/>
            </p:custDataLst>
          </p:nvPr>
        </p:nvPicPr>
        <p:blipFill>
          <a:blip r:embed="rId9"/>
          <a:srcRect/>
          <a:stretch>
            <a:fillRect/>
          </a:stretch>
        </p:blipFill>
        <p:spPr>
          <a:xfrm>
            <a:off x="6731079" y="1637617"/>
            <a:ext cx="5026326" cy="3821127"/>
          </a:xfrm>
          <a:prstGeom prst="rect">
            <a:avLst/>
          </a:prstGeom>
        </p:spPr>
      </p:pic>
      <p:sp>
        <p:nvSpPr>
          <p:cNvPr id="3" name="箭头: 五边形 1"/>
          <p:cNvSpPr/>
          <p:nvPr/>
        </p:nvSpPr>
        <p:spPr>
          <a:xfrm>
            <a:off x="0" y="337185"/>
            <a:ext cx="4367530"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t>图像增强的基本分类</a:t>
            </a:r>
          </a:p>
        </p:txBody>
      </p:sp>
    </p:spTree>
    <p:custDataLst>
      <p:tags r:id="rId1"/>
    </p:custDataLst>
  </p:cSld>
  <p:clrMapOvr>
    <a:masterClrMapping/>
  </p:clrMapOvr>
  <p:transition spd="slow" advClick="0" advTm="0">
    <p:comb/>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0720" y="1486535"/>
            <a:ext cx="11653520" cy="2033905"/>
          </a:xfrm>
          <a:prstGeom prst="rect">
            <a:avLst/>
          </a:prstGeom>
          <a:solidFill>
            <a:schemeClr val="bg1">
              <a:lumMod val="95000"/>
            </a:schemeClr>
          </a:solidFill>
          <a:ln>
            <a:noFill/>
          </a:ln>
          <a:effectLst>
            <a:outerShdw blurRad="762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513625" y="1700924"/>
            <a:ext cx="9986610" cy="1476375"/>
          </a:xfrm>
          <a:prstGeom prst="rect">
            <a:avLst/>
          </a:prstGeom>
        </p:spPr>
        <p:txBody>
          <a:bodyPr wrap="square">
            <a:spAutoFit/>
          </a:bodyPr>
          <a:lstStyle/>
          <a:p>
            <a:pPr indent="457200" defTabSz="1218565" eaLnBrk="1" latinLnBrk="0" hangingPunct="1">
              <a:lnSpc>
                <a:spcPct val="15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在图像处理中，点运算是图像数字化软件和图像显示软件的重要组成部分。对于一幅输入图像，经过点运算将产生一幅每个像素的灰度值仅取决于输入图像中相对应像素灰度值的输出图像。</a:t>
            </a:r>
          </a:p>
        </p:txBody>
      </p:sp>
      <p:grpSp>
        <p:nvGrpSpPr>
          <p:cNvPr id="26" name="组合 25"/>
          <p:cNvGrpSpPr/>
          <p:nvPr/>
        </p:nvGrpSpPr>
        <p:grpSpPr>
          <a:xfrm>
            <a:off x="12334031" y="-183501"/>
            <a:ext cx="660785" cy="1134091"/>
            <a:chOff x="12262780" y="-243178"/>
            <a:chExt cx="732036" cy="1256377"/>
          </a:xfrm>
        </p:grpSpPr>
        <p:sp>
          <p:nvSpPr>
            <p:cNvPr id="33" name="椭圆 32"/>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箭头: 五边形 1"/>
          <p:cNvSpPr/>
          <p:nvPr/>
        </p:nvSpPr>
        <p:spPr>
          <a:xfrm>
            <a:off x="0" y="337185"/>
            <a:ext cx="4051300"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t>图像增强的点运算</a:t>
            </a:r>
          </a:p>
        </p:txBody>
      </p:sp>
      <p:sp>
        <p:nvSpPr>
          <p:cNvPr id="4" name="矩形 3"/>
          <p:cNvSpPr/>
          <p:nvPr/>
        </p:nvSpPr>
        <p:spPr>
          <a:xfrm>
            <a:off x="680720" y="4074160"/>
            <a:ext cx="11653520" cy="2322830"/>
          </a:xfrm>
          <a:prstGeom prst="rect">
            <a:avLst/>
          </a:prstGeom>
          <a:solidFill>
            <a:schemeClr val="bg1">
              <a:lumMod val="95000"/>
            </a:schemeClr>
          </a:solidFill>
          <a:ln>
            <a:noFill/>
          </a:ln>
          <a:effectLst>
            <a:outerShdw blurRad="762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514260" y="4266324"/>
            <a:ext cx="9986610" cy="1938020"/>
          </a:xfrm>
          <a:prstGeom prst="rect">
            <a:avLst/>
          </a:prstGeom>
        </p:spPr>
        <p:txBody>
          <a:bodyPr wrap="square">
            <a:spAutoFit/>
          </a:bodyPr>
          <a:lstStyle/>
          <a:p>
            <a:pPr indent="457200" defTabSz="1218565" eaLnBrk="1" latinLnBrk="0" hangingPunct="1">
              <a:lnSpc>
                <a:spcPct val="15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这种运算具有两个特点：</a:t>
            </a:r>
          </a:p>
          <a:p>
            <a:pPr defTabSz="1218565">
              <a:lnSpc>
                <a:spcPct val="150000"/>
              </a:lnSpc>
              <a:defRPr/>
            </a:pPr>
            <a:r>
              <a:rPr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①</a:t>
            </a:r>
            <a:r>
              <a:rPr sz="2000" dirty="0">
                <a:solidFill>
                  <a:schemeClr val="tx1">
                    <a:lumMod val="75000"/>
                    <a:lumOff val="25000"/>
                  </a:schemeClr>
                </a:solidFill>
                <a:latin typeface="微软雅黑" panose="020B0503020204020204" pitchFamily="34" charset="-122"/>
                <a:ea typeface="微软雅黑" panose="020B0503020204020204" pitchFamily="34" charset="-122"/>
              </a:rPr>
              <a:t>根据某种预先设置的规则，将输入图像各个像素本身的灰度（和该像素邻域内其他像素的灰度无关）逐一转换成输出图像对应像素的灰度值；</a:t>
            </a:r>
          </a:p>
          <a:p>
            <a:pPr defTabSz="1218565">
              <a:lnSpc>
                <a:spcPct val="150000"/>
              </a:lnSpc>
              <a:defRPr/>
            </a:pPr>
            <a:r>
              <a:rPr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②</a:t>
            </a:r>
            <a:r>
              <a:rPr sz="2000" dirty="0">
                <a:solidFill>
                  <a:schemeClr val="tx1">
                    <a:lumMod val="75000"/>
                    <a:lumOff val="25000"/>
                  </a:schemeClr>
                </a:solidFill>
                <a:latin typeface="微软雅黑" panose="020B0503020204020204" pitchFamily="34" charset="-122"/>
                <a:ea typeface="微软雅黑" panose="020B0503020204020204" pitchFamily="34" charset="-122"/>
              </a:rPr>
              <a:t>点运算不会改变像素的空间位置。</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3725" y="1660525"/>
            <a:ext cx="11653520" cy="4311650"/>
          </a:xfrm>
          <a:prstGeom prst="rect">
            <a:avLst/>
          </a:prstGeom>
          <a:solidFill>
            <a:schemeClr val="bg1">
              <a:lumMod val="95000"/>
            </a:schemeClr>
          </a:solidFill>
          <a:ln>
            <a:noFill/>
          </a:ln>
          <a:effectLst>
            <a:outerShdw blurRad="762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625385" y="1810779"/>
            <a:ext cx="9986610" cy="3784600"/>
          </a:xfrm>
          <a:prstGeom prst="rect">
            <a:avLst/>
          </a:prstGeom>
        </p:spPr>
        <p:txBody>
          <a:bodyPr wrap="square">
            <a:spAutoFit/>
          </a:bodyPr>
          <a:lstStyle/>
          <a:p>
            <a:pPr indent="457200" defTabSz="1218565" eaLnBrk="1" latinLnBrk="0" hangingPunct="1">
              <a:lnSpc>
                <a:spcPct val="20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灰度变换（有时又被称为图像的对比度增强或对比度拉伸），是指根据某种目标条件按一定变换关系逐点改变源图像中每一个像素灰度值的方法。调整图像灰度值的其中一个原因是由于图像的对比度太弱，灰度变换可使图像动态范围增大，对比度得到扩展，显示效果更加清晰。</a:t>
            </a:r>
          </a:p>
          <a:p>
            <a:pPr indent="457200" defTabSz="1218565" eaLnBrk="1" latinLnBrk="0" hangingPunct="1">
              <a:lnSpc>
                <a:spcPct val="20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灰度变换是图像增强处理技术中的一种非常基础、直接的空间域图像处理方法。</a:t>
            </a:r>
          </a:p>
          <a:p>
            <a:pPr defTabSz="1218565">
              <a:lnSpc>
                <a:spcPct val="20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常用的方法有三种：</a:t>
            </a:r>
            <a:r>
              <a:rPr sz="2000" dirty="0">
                <a:solidFill>
                  <a:schemeClr val="tx1">
                    <a:lumMod val="75000"/>
                    <a:lumOff val="25000"/>
                  </a:schemeClr>
                </a:solidFill>
                <a:latin typeface="微软雅黑" panose="020B0503020204020204" pitchFamily="34" charset="-122"/>
                <a:ea typeface="微软雅黑" panose="020B0503020204020204" pitchFamily="34" charset="-122"/>
                <a:hlinkClick r:id="rId3" action="ppaction://hlinksldjump"/>
              </a:rPr>
              <a:t>线性灰度变换</a:t>
            </a:r>
            <a:r>
              <a:rPr sz="2000" dirty="0">
                <a:solidFill>
                  <a:schemeClr val="tx1">
                    <a:lumMod val="75000"/>
                    <a:lumOff val="25000"/>
                  </a:schemeClr>
                </a:solidFill>
                <a:latin typeface="微软雅黑" panose="020B0503020204020204" pitchFamily="34" charset="-122"/>
                <a:ea typeface="微软雅黑" panose="020B0503020204020204" pitchFamily="34" charset="-122"/>
              </a:rPr>
              <a:t>、</a:t>
            </a:r>
            <a:r>
              <a:rPr sz="2000" dirty="0">
                <a:solidFill>
                  <a:schemeClr val="tx1">
                    <a:lumMod val="75000"/>
                    <a:lumOff val="25000"/>
                  </a:schemeClr>
                </a:solidFill>
                <a:latin typeface="微软雅黑" panose="020B0503020204020204" pitchFamily="34" charset="-122"/>
                <a:ea typeface="微软雅黑" panose="020B0503020204020204" pitchFamily="34" charset="-122"/>
                <a:hlinkClick r:id="rId4" action="ppaction://hlinksldjump"/>
              </a:rPr>
              <a:t>分段线性灰度变换</a:t>
            </a:r>
            <a:r>
              <a:rPr sz="2000" dirty="0">
                <a:solidFill>
                  <a:schemeClr val="tx1">
                    <a:lumMod val="75000"/>
                    <a:lumOff val="25000"/>
                  </a:schemeClr>
                </a:solidFill>
                <a:latin typeface="微软雅黑" panose="020B0503020204020204" pitchFamily="34" charset="-122"/>
                <a:ea typeface="微软雅黑" panose="020B0503020204020204" pitchFamily="34" charset="-122"/>
              </a:rPr>
              <a:t>和</a:t>
            </a:r>
            <a:r>
              <a:rPr sz="2000" dirty="0">
                <a:solidFill>
                  <a:schemeClr val="tx1">
                    <a:lumMod val="75000"/>
                    <a:lumOff val="25000"/>
                  </a:schemeClr>
                </a:solidFill>
                <a:latin typeface="微软雅黑" panose="020B0503020204020204" pitchFamily="34" charset="-122"/>
                <a:ea typeface="微软雅黑" panose="020B0503020204020204" pitchFamily="34" charset="-122"/>
                <a:hlinkClick r:id="rId5" action="ppaction://hlinksldjump"/>
              </a:rPr>
              <a:t>非线性灰度变换</a:t>
            </a:r>
            <a:r>
              <a:rPr sz="20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grpSp>
        <p:nvGrpSpPr>
          <p:cNvPr id="26" name="组合 25"/>
          <p:cNvGrpSpPr/>
          <p:nvPr/>
        </p:nvGrpSpPr>
        <p:grpSpPr>
          <a:xfrm>
            <a:off x="12334031" y="-183501"/>
            <a:ext cx="660785" cy="1134091"/>
            <a:chOff x="12262780" y="-243178"/>
            <a:chExt cx="732036" cy="1256377"/>
          </a:xfrm>
        </p:grpSpPr>
        <p:sp>
          <p:nvSpPr>
            <p:cNvPr id="33" name="椭圆 32"/>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箭头: 五边形 1"/>
          <p:cNvSpPr/>
          <p:nvPr/>
        </p:nvSpPr>
        <p:spPr>
          <a:xfrm>
            <a:off x="0" y="337185"/>
            <a:ext cx="3044825"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t>灰度变换</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8011160" y="774065"/>
            <a:ext cx="4018915" cy="3067685"/>
          </a:xfrm>
          <a:prstGeom prst="rect">
            <a:avLst/>
          </a:prstGeom>
          <a:noFill/>
          <a:ln w="19050">
            <a:solidFill>
              <a:srgbClr val="F1BE08"/>
            </a:solidFill>
            <a:prstDash val="lgDashDotDot"/>
          </a:ln>
          <a:effectLst>
            <a:outerShdw blurRad="381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12334031" y="-183501"/>
            <a:ext cx="660785" cy="1134091"/>
            <a:chOff x="12262780" y="-243178"/>
            <a:chExt cx="732036" cy="1256377"/>
          </a:xfrm>
        </p:grpSpPr>
        <p:sp>
          <p:nvSpPr>
            <p:cNvPr id="47" name="椭圆 46"/>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338580" y="660400"/>
            <a:ext cx="6058535" cy="3014980"/>
          </a:xfrm>
          <a:prstGeom prst="rect">
            <a:avLst/>
          </a:prstGeom>
          <a:effectLst/>
        </p:spPr>
        <p:txBody>
          <a:bodyPr wrap="square">
            <a:spAutoFit/>
          </a:bodyPr>
          <a:lstStyle/>
          <a:p>
            <a:pPr indent="457200" algn="l" defTabSz="1218565" eaLnBrk="1" latinLnBrk="0" hangingPunct="1">
              <a:lnSpc>
                <a:spcPct val="150000"/>
              </a:lnSpc>
              <a:defRPr/>
            </a:pPr>
            <a:endParaRPr 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gn="l" defTabSz="1218565" eaLnBrk="1" latinLnBrk="0" hangingPunct="1">
              <a:lnSpc>
                <a:spcPct val="200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假定原图像          的灰度范围为[a,b]，线性变换后的图像　　　的灰度范围扩展至[c,d]，如右图所示。</a:t>
            </a:r>
          </a:p>
          <a:p>
            <a:pPr algn="l" defTabSz="1218565" eaLnBrk="1" latinLnBrk="0" hangingPunct="1">
              <a:lnSpc>
                <a:spcPct val="200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则　　　 与　　　 关系表达式为：</a:t>
            </a:r>
          </a:p>
          <a:p>
            <a:pPr algn="l" defTabSz="1218565" eaLnBrk="1" latinLnBrk="0" hangingPunct="1">
              <a:lnSpc>
                <a:spcPct val="200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p>
        </p:txBody>
      </p:sp>
      <p:sp>
        <p:nvSpPr>
          <p:cNvPr id="20" name="箭头: 五边形 19"/>
          <p:cNvSpPr/>
          <p:nvPr/>
        </p:nvSpPr>
        <p:spPr>
          <a:xfrm rot="5400000">
            <a:off x="-483870" y="807720"/>
            <a:ext cx="2377440" cy="763270"/>
          </a:xfrm>
          <a:prstGeom prst="homePlate">
            <a:avLst/>
          </a:prstGeom>
          <a:ln>
            <a:noFill/>
          </a:ln>
          <a:effectLst>
            <a:outerShdw blurRad="4445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8435" y="-183760"/>
            <a:ext cx="613410" cy="2642203"/>
          </a:xfrm>
          <a:prstGeom prst="rect">
            <a:avLst/>
          </a:prstGeom>
          <a:noFill/>
          <a:effectLst/>
        </p:spPr>
        <p:txBody>
          <a:bodyPr vert="eaVert" wrap="square" rtlCol="0">
            <a:spAutoFit/>
          </a:bodyPr>
          <a:lstStyle/>
          <a:p>
            <a:pPr algn="ctr"/>
            <a:r>
              <a:rPr lang="zh-CN" altLang="en-US" sz="2800" b="1" spc="300" dirty="0">
                <a:solidFill>
                  <a:schemeClr val="bg1"/>
                </a:solidFill>
                <a:effectLst/>
                <a:latin typeface="微软雅黑" panose="020B0503020204020204" pitchFamily="34" charset="-122"/>
                <a:ea typeface="微软雅黑" panose="020B0503020204020204" pitchFamily="34" charset="-122"/>
              </a:rPr>
              <a:t>线性变换</a:t>
            </a:r>
          </a:p>
        </p:txBody>
      </p:sp>
      <p:graphicFrame>
        <p:nvGraphicFramePr>
          <p:cNvPr id="27" name="对象 -2147482609"/>
          <p:cNvGraphicFramePr>
            <a:graphicFrameLocks noChangeAspect="1"/>
          </p:cNvGraphicFramePr>
          <p:nvPr/>
        </p:nvGraphicFramePr>
        <p:xfrm>
          <a:off x="3129915" y="1475105"/>
          <a:ext cx="750570" cy="316230"/>
        </p:xfrm>
        <a:graphic>
          <a:graphicData uri="http://schemas.openxmlformats.org/presentationml/2006/ole">
            <mc:AlternateContent xmlns:mc="http://schemas.openxmlformats.org/markup-compatibility/2006">
              <mc:Choice xmlns:v="urn:schemas-microsoft-com:vml" Requires="v">
                <p:oleObj spid="_x0000_s4102" r:id="rId4" imgW="482600" imgH="203200" progId="Equation.KSEE3">
                  <p:embed/>
                </p:oleObj>
              </mc:Choice>
              <mc:Fallback>
                <p:oleObj r:id="rId4" imgW="482600" imgH="203200" progId="Equation.KSEE3">
                  <p:embed/>
                  <p:pic>
                    <p:nvPicPr>
                      <p:cNvPr id="0" name="图片 3"/>
                      <p:cNvPicPr/>
                      <p:nvPr/>
                    </p:nvPicPr>
                    <p:blipFill>
                      <a:blip r:embed="rId5"/>
                      <a:stretch>
                        <a:fillRect/>
                      </a:stretch>
                    </p:blipFill>
                    <p:spPr>
                      <a:xfrm>
                        <a:off x="3129915" y="1475105"/>
                        <a:ext cx="750570" cy="316230"/>
                      </a:xfrm>
                      <a:prstGeom prst="rect">
                        <a:avLst/>
                      </a:prstGeom>
                      <a:noFill/>
                      <a:ln w="38100">
                        <a:noFill/>
                        <a:miter/>
                      </a:ln>
                    </p:spPr>
                  </p:pic>
                </p:oleObj>
              </mc:Fallback>
            </mc:AlternateContent>
          </a:graphicData>
        </a:graphic>
      </p:graphicFrame>
      <p:graphicFrame>
        <p:nvGraphicFramePr>
          <p:cNvPr id="29" name="对象 -2147482608"/>
          <p:cNvGraphicFramePr>
            <a:graphicFrameLocks noChangeAspect="1"/>
          </p:cNvGraphicFramePr>
          <p:nvPr/>
        </p:nvGraphicFramePr>
        <p:xfrm>
          <a:off x="2463800" y="2049145"/>
          <a:ext cx="760730" cy="328930"/>
        </p:xfrm>
        <a:graphic>
          <a:graphicData uri="http://schemas.openxmlformats.org/presentationml/2006/ole">
            <mc:AlternateContent xmlns:mc="http://schemas.openxmlformats.org/markup-compatibility/2006">
              <mc:Choice xmlns:v="urn:schemas-microsoft-com:vml" Requires="v">
                <p:oleObj spid="_x0000_s4103" r:id="rId6" imgW="469900" imgH="203200" progId="Equation.KSEE3">
                  <p:embed/>
                </p:oleObj>
              </mc:Choice>
              <mc:Fallback>
                <p:oleObj r:id="rId6" imgW="469900" imgH="203200" progId="Equation.KSEE3">
                  <p:embed/>
                  <p:pic>
                    <p:nvPicPr>
                      <p:cNvPr id="0" name="图片 6"/>
                      <p:cNvPicPr/>
                      <p:nvPr/>
                    </p:nvPicPr>
                    <p:blipFill>
                      <a:blip r:embed="rId7"/>
                      <a:stretch>
                        <a:fillRect/>
                      </a:stretch>
                    </p:blipFill>
                    <p:spPr>
                      <a:xfrm>
                        <a:off x="2463800" y="2049145"/>
                        <a:ext cx="760730" cy="328930"/>
                      </a:xfrm>
                      <a:prstGeom prst="rect">
                        <a:avLst/>
                      </a:prstGeom>
                      <a:noFill/>
                      <a:ln w="38100">
                        <a:noFill/>
                        <a:miter/>
                      </a:ln>
                    </p:spPr>
                  </p:pic>
                </p:oleObj>
              </mc:Fallback>
            </mc:AlternateContent>
          </a:graphicData>
        </a:graphic>
      </p:graphicFrame>
      <p:graphicFrame>
        <p:nvGraphicFramePr>
          <p:cNvPr id="31" name="对象 -2147482609"/>
          <p:cNvGraphicFramePr>
            <a:graphicFrameLocks noChangeAspect="1"/>
          </p:cNvGraphicFramePr>
          <p:nvPr/>
        </p:nvGraphicFramePr>
        <p:xfrm>
          <a:off x="1713230" y="2635885"/>
          <a:ext cx="750570" cy="316230"/>
        </p:xfrm>
        <a:graphic>
          <a:graphicData uri="http://schemas.openxmlformats.org/presentationml/2006/ole">
            <mc:AlternateContent xmlns:mc="http://schemas.openxmlformats.org/markup-compatibility/2006">
              <mc:Choice xmlns:v="urn:schemas-microsoft-com:vml" Requires="v">
                <p:oleObj spid="_x0000_s4104" r:id="rId8" imgW="482600" imgH="203200" progId="Equation.KSEE3">
                  <p:embed/>
                </p:oleObj>
              </mc:Choice>
              <mc:Fallback>
                <p:oleObj r:id="rId8" imgW="482600" imgH="203200" progId="Equation.KSEE3">
                  <p:embed/>
                  <p:pic>
                    <p:nvPicPr>
                      <p:cNvPr id="0" name="图片 3"/>
                      <p:cNvPicPr/>
                      <p:nvPr/>
                    </p:nvPicPr>
                    <p:blipFill>
                      <a:blip r:embed="rId5"/>
                      <a:stretch>
                        <a:fillRect/>
                      </a:stretch>
                    </p:blipFill>
                    <p:spPr>
                      <a:xfrm>
                        <a:off x="1713230" y="2635885"/>
                        <a:ext cx="750570" cy="316230"/>
                      </a:xfrm>
                      <a:prstGeom prst="rect">
                        <a:avLst/>
                      </a:prstGeom>
                      <a:noFill/>
                      <a:ln w="38100">
                        <a:noFill/>
                        <a:miter/>
                      </a:ln>
                    </p:spPr>
                  </p:pic>
                </p:oleObj>
              </mc:Fallback>
            </mc:AlternateContent>
          </a:graphicData>
        </a:graphic>
      </p:graphicFrame>
      <p:graphicFrame>
        <p:nvGraphicFramePr>
          <p:cNvPr id="33" name="对象 -2147482608"/>
          <p:cNvGraphicFramePr>
            <a:graphicFrameLocks noChangeAspect="1"/>
          </p:cNvGraphicFramePr>
          <p:nvPr/>
        </p:nvGraphicFramePr>
        <p:xfrm>
          <a:off x="2810510" y="2623185"/>
          <a:ext cx="760730" cy="328930"/>
        </p:xfrm>
        <a:graphic>
          <a:graphicData uri="http://schemas.openxmlformats.org/presentationml/2006/ole">
            <mc:AlternateContent xmlns:mc="http://schemas.openxmlformats.org/markup-compatibility/2006">
              <mc:Choice xmlns:v="urn:schemas-microsoft-com:vml" Requires="v">
                <p:oleObj spid="_x0000_s4105" r:id="rId9" imgW="469900" imgH="203200" progId="Equation.KSEE3">
                  <p:embed/>
                </p:oleObj>
              </mc:Choice>
              <mc:Fallback>
                <p:oleObj r:id="rId9" imgW="469900" imgH="203200" progId="Equation.KSEE3">
                  <p:embed/>
                  <p:pic>
                    <p:nvPicPr>
                      <p:cNvPr id="0" name="图片 6"/>
                      <p:cNvPicPr/>
                      <p:nvPr/>
                    </p:nvPicPr>
                    <p:blipFill>
                      <a:blip r:embed="rId7"/>
                      <a:stretch>
                        <a:fillRect/>
                      </a:stretch>
                    </p:blipFill>
                    <p:spPr>
                      <a:xfrm>
                        <a:off x="2810510" y="2623185"/>
                        <a:ext cx="760730" cy="328930"/>
                      </a:xfrm>
                      <a:prstGeom prst="rect">
                        <a:avLst/>
                      </a:prstGeom>
                      <a:noFill/>
                      <a:ln w="38100">
                        <a:noFill/>
                        <a:miter/>
                      </a:ln>
                    </p:spPr>
                  </p:pic>
                </p:oleObj>
              </mc:Fallback>
            </mc:AlternateContent>
          </a:graphicData>
        </a:graphic>
      </p:graphicFrame>
      <p:graphicFrame>
        <p:nvGraphicFramePr>
          <p:cNvPr id="2" name="对象 -2147482596"/>
          <p:cNvGraphicFramePr>
            <a:graphicFrameLocks noChangeAspect="1"/>
          </p:cNvGraphicFramePr>
          <p:nvPr/>
        </p:nvGraphicFramePr>
        <p:xfrm>
          <a:off x="2545715" y="3230245"/>
          <a:ext cx="2983865" cy="335915"/>
        </p:xfrm>
        <a:graphic>
          <a:graphicData uri="http://schemas.openxmlformats.org/presentationml/2006/ole">
            <mc:AlternateContent xmlns:mc="http://schemas.openxmlformats.org/markup-compatibility/2006">
              <mc:Choice xmlns:v="urn:schemas-microsoft-com:vml" Requires="v">
                <p:oleObj spid="_x0000_s4106" r:id="rId10" imgW="1803400" imgH="203200" progId="Equation.KSEE3">
                  <p:embed/>
                </p:oleObj>
              </mc:Choice>
              <mc:Fallback>
                <p:oleObj r:id="rId10" imgW="1803400" imgH="203200" progId="Equation.KSEE3">
                  <p:embed/>
                  <p:pic>
                    <p:nvPicPr>
                      <p:cNvPr id="0" name="图片 3075"/>
                      <p:cNvPicPr/>
                      <p:nvPr/>
                    </p:nvPicPr>
                    <p:blipFill>
                      <a:blip r:embed="rId11"/>
                      <a:stretch>
                        <a:fillRect/>
                      </a:stretch>
                    </p:blipFill>
                    <p:spPr>
                      <a:xfrm>
                        <a:off x="2545715" y="3230245"/>
                        <a:ext cx="2983865" cy="335915"/>
                      </a:xfrm>
                      <a:prstGeom prst="rect">
                        <a:avLst/>
                      </a:prstGeom>
                      <a:noFill/>
                      <a:ln w="38100">
                        <a:noFill/>
                        <a:miter/>
                      </a:ln>
                    </p:spPr>
                  </p:pic>
                </p:oleObj>
              </mc:Fallback>
            </mc:AlternateContent>
          </a:graphicData>
        </a:graphic>
      </p:graphicFrame>
      <p:sp>
        <p:nvSpPr>
          <p:cNvPr id="36" name="文本框 35"/>
          <p:cNvSpPr txBox="1"/>
          <p:nvPr/>
        </p:nvSpPr>
        <p:spPr>
          <a:xfrm>
            <a:off x="1338580" y="3782695"/>
            <a:ext cx="10734040" cy="2553335"/>
          </a:xfrm>
          <a:prstGeom prst="rect">
            <a:avLst/>
          </a:prstGeom>
          <a:noFill/>
        </p:spPr>
        <p:txBody>
          <a:bodyPr wrap="square" rtlCol="0">
            <a:spAutoFit/>
          </a:bodyPr>
          <a:lstStyle/>
          <a:p>
            <a:pPr algn="l" defTabSz="1218565">
              <a:lnSpc>
                <a:spcPct val="200000"/>
              </a:lnSpc>
              <a:defRPr/>
            </a:pPr>
            <a:r>
              <a:rPr lang="zh-CN" sz="2000" dirty="0">
                <a:solidFill>
                  <a:schemeClr val="tx1"/>
                </a:solidFill>
                <a:effectLst/>
                <a:latin typeface="微软雅黑" panose="020B0503020204020204" pitchFamily="34" charset="-122"/>
                <a:ea typeface="微软雅黑" panose="020B0503020204020204" pitchFamily="34" charset="-122"/>
              </a:rPr>
              <a:t>①当k&gt;1时,则会使图像对比度变大，灰度取值的动态范围展宽；</a:t>
            </a:r>
          </a:p>
          <a:p>
            <a:pPr algn="l" defTabSz="1218565">
              <a:lnSpc>
                <a:spcPct val="200000"/>
              </a:lnSpc>
              <a:defRPr/>
            </a:pPr>
            <a:r>
              <a:rPr lang="zh-CN" sz="2000" dirty="0">
                <a:solidFill>
                  <a:schemeClr val="tx1"/>
                </a:solidFill>
                <a:effectLst/>
                <a:latin typeface="微软雅黑" panose="020B0503020204020204" pitchFamily="34" charset="-122"/>
                <a:ea typeface="微软雅黑" panose="020B0503020204020204" pitchFamily="34" charset="-122"/>
              </a:rPr>
              <a:t>②当k=1时,则灰度取值区间会随着a和c的大小上下平移，但灰度动态范围不变；</a:t>
            </a:r>
          </a:p>
          <a:p>
            <a:pPr algn="l" defTabSz="1218565">
              <a:lnSpc>
                <a:spcPct val="200000"/>
              </a:lnSpc>
              <a:defRPr/>
            </a:pPr>
            <a:r>
              <a:rPr lang="zh-CN" sz="2000" dirty="0">
                <a:solidFill>
                  <a:schemeClr val="tx1"/>
                </a:solidFill>
                <a:effectLst/>
                <a:latin typeface="微软雅黑" panose="020B0503020204020204" pitchFamily="34" charset="-122"/>
                <a:ea typeface="微软雅黑" panose="020B0503020204020204" pitchFamily="34" charset="-122"/>
              </a:rPr>
              <a:t>③当0&lt;k&lt;1时，则变换后会使图像对比度变小，灰度取值的动态范围会变窄；</a:t>
            </a:r>
          </a:p>
          <a:p>
            <a:pPr algn="l" defTabSz="1218565">
              <a:lnSpc>
                <a:spcPct val="200000"/>
              </a:lnSpc>
              <a:defRPr/>
            </a:pPr>
            <a:r>
              <a:rPr lang="zh-CN" sz="2000" dirty="0">
                <a:solidFill>
                  <a:schemeClr val="tx1"/>
                </a:solidFill>
                <a:effectLst/>
                <a:latin typeface="微软雅黑" panose="020B0503020204020204" pitchFamily="34" charset="-122"/>
                <a:ea typeface="微软雅黑" panose="020B0503020204020204" pitchFamily="34" charset="-122"/>
              </a:rPr>
              <a:t>④当k&lt;0,则变换后图像的灰度值会发生反转，即图像中亮的变暗，暗的变亮。</a:t>
            </a:r>
          </a:p>
        </p:txBody>
      </p:sp>
      <p:pic>
        <p:nvPicPr>
          <p:cNvPr id="37" name="图片 43"/>
          <p:cNvPicPr>
            <a:picLocks noChangeAspect="1"/>
          </p:cNvPicPr>
          <p:nvPr/>
        </p:nvPicPr>
        <p:blipFill>
          <a:blip r:embed="rId12"/>
          <a:stretch>
            <a:fillRect/>
          </a:stretch>
        </p:blipFill>
        <p:spPr>
          <a:xfrm>
            <a:off x="8011160" y="1033780"/>
            <a:ext cx="2703195" cy="2532380"/>
          </a:xfrm>
          <a:prstGeom prst="rect">
            <a:avLst/>
          </a:prstGeom>
          <a:noFill/>
          <a:ln>
            <a:noFill/>
          </a:ln>
        </p:spPr>
      </p:pic>
      <p:sp>
        <p:nvSpPr>
          <p:cNvPr id="12" name="文本框 11"/>
          <p:cNvSpPr txBox="1"/>
          <p:nvPr/>
        </p:nvSpPr>
        <p:spPr>
          <a:xfrm>
            <a:off x="10412730" y="2066925"/>
            <a:ext cx="1792605" cy="368300"/>
          </a:xfrm>
          <a:prstGeom prst="rect">
            <a:avLst/>
          </a:prstGeom>
          <a:noFill/>
          <a:ln w="9525">
            <a:noFill/>
          </a:ln>
        </p:spPr>
        <p:txBody>
          <a:bodyPr wrap="square">
            <a:spAutoFit/>
          </a:bodyPr>
          <a:lstStyle/>
          <a:p>
            <a:pPr marL="0" indent="0" algn="ctr"/>
            <a:r>
              <a:rPr lang="zh-CN" altLang="en-US" sz="1800"/>
              <a:t>线性灰度变换</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8181340" y="768985"/>
            <a:ext cx="4018915" cy="5737225"/>
          </a:xfrm>
          <a:prstGeom prst="rect">
            <a:avLst/>
          </a:prstGeom>
          <a:noFill/>
          <a:ln w="19050">
            <a:solidFill>
              <a:srgbClr val="F1BE08"/>
            </a:solidFill>
            <a:prstDash val="lgDashDotDot"/>
          </a:ln>
          <a:effectLst>
            <a:outerShdw blurRad="381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12334031" y="-183501"/>
            <a:ext cx="660785" cy="1134091"/>
            <a:chOff x="12262780" y="-243178"/>
            <a:chExt cx="732036" cy="1256377"/>
          </a:xfrm>
        </p:grpSpPr>
        <p:sp>
          <p:nvSpPr>
            <p:cNvPr id="47" name="椭圆 46"/>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339215" y="337185"/>
            <a:ext cx="6612255" cy="5631180"/>
          </a:xfrm>
          <a:prstGeom prst="rect">
            <a:avLst/>
          </a:prstGeom>
          <a:effectLst/>
        </p:spPr>
        <p:txBody>
          <a:bodyPr wrap="square">
            <a:spAutoFit/>
          </a:bodyPr>
          <a:lstStyle/>
          <a:p>
            <a:pPr algn="l" defTabSz="1218565">
              <a:lnSpc>
                <a:spcPct val="125000"/>
              </a:lnSpc>
              <a:defRPr/>
            </a:pPr>
            <a:endParaRPr 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l" defTabSz="1218565">
              <a:lnSpc>
                <a:spcPct val="125000"/>
              </a:lnSpc>
              <a:defRPr/>
            </a:pPr>
            <a:endParaRPr 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gn="l" defTabSz="1218565" eaLnBrk="1" latinLnBrk="0" hangingPunct="1">
              <a:lnSpc>
                <a:spcPct val="200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将图像灰度区间分成两段乃至多段分别作线性变换。常用的三段线性变换如右图所示。其数学表达式如下： </a:t>
            </a:r>
          </a:p>
          <a:p>
            <a:pPr algn="l" defTabSz="1218565">
              <a:lnSpc>
                <a:spcPct val="125000"/>
              </a:lnSpc>
              <a:defRPr/>
            </a:pPr>
            <a:endParaRPr 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defTabSz="1218565">
              <a:lnSpc>
                <a:spcPct val="125000"/>
              </a:lnSpc>
              <a:defRPr/>
            </a:pPr>
            <a:endParaRPr 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defTabSz="1218565">
              <a:lnSpc>
                <a:spcPct val="125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endParaRPr 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defTabSz="1218565">
              <a:lnSpc>
                <a:spcPct val="125000"/>
              </a:lnSpc>
              <a:defRPr/>
            </a:pPr>
            <a:endParaRPr 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defTabSz="1218565">
              <a:lnSpc>
                <a:spcPct val="125000"/>
              </a:lnSpc>
              <a:defRPr/>
            </a:pPr>
            <a:endParaRPr 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defTabSz="1218565">
              <a:lnSpc>
                <a:spcPct val="125000"/>
              </a:lnSpc>
              <a:defRPr/>
            </a:pPr>
            <a:endParaRPr 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gn="l" defTabSz="1218565" eaLnBrk="1" latinLnBrk="0" hangingPunct="1">
              <a:lnSpc>
                <a:spcPct val="200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通过调整折线拐点的位置及控制分段直线的斜率，即可对任一灰度区间进行扩展或压缩。　</a:t>
            </a:r>
          </a:p>
        </p:txBody>
      </p:sp>
      <p:sp>
        <p:nvSpPr>
          <p:cNvPr id="12" name="文本框 11"/>
          <p:cNvSpPr txBox="1"/>
          <p:nvPr/>
        </p:nvSpPr>
        <p:spPr>
          <a:xfrm>
            <a:off x="8858885" y="5006975"/>
            <a:ext cx="2664460" cy="368300"/>
          </a:xfrm>
          <a:prstGeom prst="rect">
            <a:avLst/>
          </a:prstGeom>
          <a:noFill/>
          <a:ln w="9525">
            <a:noFill/>
          </a:ln>
        </p:spPr>
        <p:txBody>
          <a:bodyPr wrap="square">
            <a:spAutoFit/>
          </a:bodyPr>
          <a:lstStyle/>
          <a:p>
            <a:pPr marL="0" indent="0" algn="ctr"/>
            <a:r>
              <a:rPr lang="zh-CN" altLang="en-US" sz="1800"/>
              <a:t>分段线性灰度变换</a:t>
            </a:r>
          </a:p>
        </p:txBody>
      </p:sp>
      <p:sp>
        <p:nvSpPr>
          <p:cNvPr id="20" name="箭头: 五边形 19"/>
          <p:cNvSpPr/>
          <p:nvPr/>
        </p:nvSpPr>
        <p:spPr>
          <a:xfrm rot="5400000">
            <a:off x="-1176020" y="1499870"/>
            <a:ext cx="3761740" cy="763270"/>
          </a:xfrm>
          <a:prstGeom prst="homePlate">
            <a:avLst/>
          </a:prstGeom>
          <a:ln>
            <a:noFill/>
          </a:ln>
          <a:effectLst>
            <a:outerShdw blurRad="4445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8145" y="162560"/>
            <a:ext cx="613410" cy="3465830"/>
          </a:xfrm>
          <a:prstGeom prst="rect">
            <a:avLst/>
          </a:prstGeom>
          <a:noFill/>
          <a:effectLst/>
        </p:spPr>
        <p:txBody>
          <a:bodyPr vert="eaVert" wrap="square" rtlCol="0">
            <a:spAutoFit/>
          </a:bodyPr>
          <a:lstStyle/>
          <a:p>
            <a:pPr algn="ctr"/>
            <a:r>
              <a:rPr lang="zh-CN" altLang="en-US" sz="2800" b="1" spc="300" dirty="0">
                <a:solidFill>
                  <a:schemeClr val="bg1"/>
                </a:solidFill>
                <a:effectLst/>
                <a:latin typeface="微软雅黑" panose="020B0503020204020204" pitchFamily="34" charset="-122"/>
                <a:ea typeface="微软雅黑" panose="020B0503020204020204" pitchFamily="34" charset="-122"/>
              </a:rPr>
              <a:t>分段线性灰度变换</a:t>
            </a:r>
          </a:p>
        </p:txBody>
      </p:sp>
      <p:graphicFrame>
        <p:nvGraphicFramePr>
          <p:cNvPr id="2" name="对象 -2147482379"/>
          <p:cNvGraphicFramePr>
            <a:graphicFrameLocks noChangeAspect="1"/>
          </p:cNvGraphicFramePr>
          <p:nvPr/>
        </p:nvGraphicFramePr>
        <p:xfrm>
          <a:off x="2207260" y="2555875"/>
          <a:ext cx="4563745" cy="1767840"/>
        </p:xfrm>
        <a:graphic>
          <a:graphicData uri="http://schemas.openxmlformats.org/presentationml/2006/ole">
            <mc:AlternateContent xmlns:mc="http://schemas.openxmlformats.org/markup-compatibility/2006">
              <mc:Choice xmlns:v="urn:schemas-microsoft-com:vml" Requires="v">
                <p:oleObj spid="_x0000_s5122" r:id="rId4" imgW="3543300" imgH="1371600" progId="Equation.KSEE3">
                  <p:embed/>
                </p:oleObj>
              </mc:Choice>
              <mc:Fallback>
                <p:oleObj r:id="rId4" imgW="3543300" imgH="1371600" progId="Equation.KSEE3">
                  <p:embed/>
                  <p:pic>
                    <p:nvPicPr>
                      <p:cNvPr id="0" name="图片 3075"/>
                      <p:cNvPicPr/>
                      <p:nvPr/>
                    </p:nvPicPr>
                    <p:blipFill>
                      <a:blip r:embed="rId5"/>
                      <a:stretch>
                        <a:fillRect/>
                      </a:stretch>
                    </p:blipFill>
                    <p:spPr>
                      <a:xfrm>
                        <a:off x="2207260" y="2555875"/>
                        <a:ext cx="4563745" cy="1767840"/>
                      </a:xfrm>
                      <a:prstGeom prst="rect">
                        <a:avLst/>
                      </a:prstGeom>
                      <a:noFill/>
                      <a:ln w="38100">
                        <a:noFill/>
                        <a:miter/>
                      </a:ln>
                    </p:spPr>
                  </p:pic>
                </p:oleObj>
              </mc:Fallback>
            </mc:AlternateContent>
          </a:graphicData>
        </a:graphic>
      </p:graphicFrame>
      <p:pic>
        <p:nvPicPr>
          <p:cNvPr id="28" name="图片 44"/>
          <p:cNvPicPr>
            <a:picLocks noChangeAspect="1"/>
          </p:cNvPicPr>
          <p:nvPr/>
        </p:nvPicPr>
        <p:blipFill>
          <a:blip r:embed="rId6"/>
          <a:stretch>
            <a:fillRect/>
          </a:stretch>
        </p:blipFill>
        <p:spPr>
          <a:xfrm>
            <a:off x="8552180" y="1385570"/>
            <a:ext cx="3278505" cy="293814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2334031" y="-183501"/>
            <a:ext cx="660785" cy="1134091"/>
            <a:chOff x="12262780" y="-243178"/>
            <a:chExt cx="732036" cy="1256377"/>
          </a:xfrm>
        </p:grpSpPr>
        <p:sp>
          <p:nvSpPr>
            <p:cNvPr id="47" name="椭圆 46"/>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2326640" y="1724025"/>
            <a:ext cx="7916545" cy="3784600"/>
          </a:xfrm>
          <a:prstGeom prst="rect">
            <a:avLst/>
          </a:prstGeom>
          <a:effectLst/>
        </p:spPr>
        <p:txBody>
          <a:bodyPr wrap="square">
            <a:spAutoFit/>
          </a:bodyPr>
          <a:lstStyle/>
          <a:p>
            <a:pPr indent="457200" algn="l" defTabSz="1218565" eaLnBrk="1" latinLnBrk="0" hangingPunct="1">
              <a:lnSpc>
                <a:spcPct val="200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单纯的线性变换对图像细节的增强较为有限，如果只想仔细地分析图像的某一部分，也就是对图像的那部分增强，我们可以结合非线性变换技术来进行解决，可以使得压缩像素少的部分，扩展像素数集中的部分。</a:t>
            </a:r>
          </a:p>
          <a:p>
            <a:pPr indent="457200" algn="l" defTabSz="1218565" eaLnBrk="1" latinLnBrk="0" hangingPunct="1">
              <a:lnSpc>
                <a:spcPct val="200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典型的非线性变换函数有指数函数、对数函数、阈值函数、多值量化函数等。</a:t>
            </a:r>
          </a:p>
        </p:txBody>
      </p:sp>
      <p:sp>
        <p:nvSpPr>
          <p:cNvPr id="20" name="箭头: 五边形 19"/>
          <p:cNvSpPr/>
          <p:nvPr/>
        </p:nvSpPr>
        <p:spPr>
          <a:xfrm rot="5400000">
            <a:off x="-1017905" y="1341120"/>
            <a:ext cx="3444875" cy="763270"/>
          </a:xfrm>
          <a:prstGeom prst="homePlate">
            <a:avLst/>
          </a:prstGeom>
          <a:ln>
            <a:noFill/>
          </a:ln>
          <a:effectLst>
            <a:outerShdw blurRad="4445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8145" y="162560"/>
            <a:ext cx="613410" cy="3086100"/>
          </a:xfrm>
          <a:prstGeom prst="rect">
            <a:avLst/>
          </a:prstGeom>
          <a:noFill/>
          <a:effectLst/>
        </p:spPr>
        <p:txBody>
          <a:bodyPr vert="eaVert" wrap="square" rtlCol="0">
            <a:spAutoFit/>
          </a:bodyPr>
          <a:lstStyle/>
          <a:p>
            <a:pPr algn="ctr"/>
            <a:r>
              <a:rPr sz="2800" b="1" spc="300" dirty="0">
                <a:solidFill>
                  <a:schemeClr val="bg1"/>
                </a:solidFill>
                <a:effectLst/>
                <a:latin typeface="微软雅黑" panose="020B0503020204020204" pitchFamily="34" charset="-122"/>
                <a:ea typeface="微软雅黑" panose="020B0503020204020204" pitchFamily="34" charset="-122"/>
              </a:rPr>
              <a:t>非线性灰度变</a:t>
            </a:r>
            <a:r>
              <a:rPr sz="2800" b="1" spc="300" dirty="0">
                <a:solidFill>
                  <a:schemeClr val="bg1"/>
                </a:solidFill>
                <a:effectLst>
                  <a:outerShdw blurRad="190500" sx="102000" sy="102000" algn="ctr" rotWithShape="0">
                    <a:prstClr val="black">
                      <a:alpha val="25000"/>
                    </a:prstClr>
                  </a:outerShdw>
                </a:effectLst>
                <a:latin typeface="微软雅黑" panose="020B0503020204020204" pitchFamily="34" charset="-122"/>
                <a:ea typeface="微软雅黑" panose="020B0503020204020204" pitchFamily="34" charset="-122"/>
              </a:rPr>
              <a:t>换</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2334031" y="-183501"/>
            <a:ext cx="660785" cy="1134091"/>
            <a:chOff x="12262780" y="-243178"/>
            <a:chExt cx="732036" cy="1256377"/>
          </a:xfrm>
        </p:grpSpPr>
        <p:sp>
          <p:nvSpPr>
            <p:cNvPr id="47" name="椭圆 46"/>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339215" y="1393825"/>
            <a:ext cx="10742295" cy="4399915"/>
          </a:xfrm>
          <a:prstGeom prst="rect">
            <a:avLst/>
          </a:prstGeom>
          <a:effectLst/>
        </p:spPr>
        <p:txBody>
          <a:bodyPr wrap="square">
            <a:spAutoFit/>
          </a:bodyPr>
          <a:lstStyle/>
          <a:p>
            <a:pPr algn="l" defTabSz="1218565">
              <a:lnSpc>
                <a:spcPct val="200000"/>
              </a:lnSpc>
              <a:defRPr/>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①图像取反算子，适用于增强嵌入在一幅图像的按区域中的白色或灰色细节，特别是黑色面积占主导地位时。</a:t>
            </a:r>
          </a:p>
          <a:p>
            <a:pPr algn="ctr" defTabSz="1218565">
              <a:lnSpc>
                <a:spcPct val="200000"/>
              </a:lnSpc>
              <a:defRPr/>
            </a:pPr>
            <a:r>
              <a:rPr lang="zh-CN" sz="2000" dirty="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invert_image(Image : ImageInvert : : )</a:t>
            </a:r>
            <a:r>
              <a:rPr lang="zh-CN" sz="2000" dirty="0">
                <a:solidFill>
                  <a:schemeClr val="tx1"/>
                </a:solidFill>
                <a:latin typeface="微软雅黑" panose="020B0503020204020204" pitchFamily="34" charset="-122"/>
                <a:ea typeface="微软雅黑" panose="020B0503020204020204" pitchFamily="34" charset="-122"/>
              </a:rPr>
              <a:t>　</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p>
          <a:p>
            <a:pPr algn="l" defTabSz="1218565">
              <a:lnSpc>
                <a:spcPct val="200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②增加图像对比度算子</a:t>
            </a:r>
          </a:p>
          <a:p>
            <a:pPr algn="ctr" defTabSz="1218565">
              <a:lnSpc>
                <a:spcPct val="200000"/>
              </a:lnSpc>
              <a:defRPr/>
            </a:pPr>
            <a:r>
              <a:rPr lang="zh-CN" sz="2000" dirty="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emphasize(Image : ImageEmphasize : MaskWidth, MaskHeight, Factor : )</a:t>
            </a:r>
            <a:r>
              <a:rPr lang="zh-CN" sz="2000" dirty="0">
                <a:solidFill>
                  <a:schemeClr val="tx1"/>
                </a:solidFill>
                <a:latin typeface="微软雅黑" panose="020B0503020204020204" pitchFamily="34" charset="-122"/>
                <a:ea typeface="微软雅黑" panose="020B0503020204020204" pitchFamily="34" charset="-122"/>
                <a:sym typeface="+mn-ea"/>
              </a:rPr>
              <a:t>                                                           　　　      </a:t>
            </a:r>
          </a:p>
          <a:p>
            <a:pPr algn="l" defTabSz="1218565">
              <a:lnSpc>
                <a:spcPct val="200000"/>
              </a:lnSpc>
              <a:defRPr/>
            </a:pPr>
            <a:r>
              <a:rPr lang="zh-CN" sz="2000" dirty="0">
                <a:solidFill>
                  <a:schemeClr val="tx1"/>
                </a:solidFill>
                <a:latin typeface="微软雅黑" panose="020B0503020204020204" pitchFamily="34" charset="-122"/>
                <a:ea typeface="微软雅黑" panose="020B0503020204020204" pitchFamily="34" charset="-122"/>
              </a:rPr>
              <a:t>     ③缩放图像的灰度值</a:t>
            </a:r>
          </a:p>
          <a:p>
            <a:pPr algn="ctr" defTabSz="1218565">
              <a:lnSpc>
                <a:spcPct val="200000"/>
              </a:lnSpc>
              <a:defRPr/>
            </a:pPr>
            <a:r>
              <a:rPr lang="zh-CN" sz="2000" dirty="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scale_image(Image : ImageScaled : Mult, Add : ) </a:t>
            </a:r>
            <a:r>
              <a:rPr lang="zh-CN" sz="2000" dirty="0">
                <a:solidFill>
                  <a:schemeClr val="tx1"/>
                </a:solidFill>
                <a:latin typeface="微软雅黑" panose="020B0503020204020204" pitchFamily="34" charset="-122"/>
                <a:ea typeface="微软雅黑" panose="020B0503020204020204" pitchFamily="34" charset="-122"/>
              </a:rPr>
              <a:t>　　</a:t>
            </a:r>
          </a:p>
        </p:txBody>
      </p:sp>
      <p:sp>
        <p:nvSpPr>
          <p:cNvPr id="20" name="箭头: 五边形 19"/>
          <p:cNvSpPr/>
          <p:nvPr/>
        </p:nvSpPr>
        <p:spPr>
          <a:xfrm>
            <a:off x="0" y="337185"/>
            <a:ext cx="5106670" cy="763270"/>
          </a:xfrm>
          <a:prstGeom prst="homePlate">
            <a:avLst/>
          </a:prstGeom>
          <a:ln>
            <a:noFill/>
          </a:ln>
          <a:effectLst>
            <a:outerShdw blurRad="4445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95250" y="440690"/>
            <a:ext cx="4726305" cy="953135"/>
          </a:xfrm>
          <a:prstGeom prst="rect">
            <a:avLst/>
          </a:prstGeom>
          <a:noFill/>
        </p:spPr>
        <p:txBody>
          <a:bodyPr wrap="square" rtlCol="0">
            <a:spAutoFit/>
          </a:bodyPr>
          <a:lstStyle/>
          <a:p>
            <a:r>
              <a:rPr lang="zh-CN" sz="2800" b="1" dirty="0">
                <a:solidFill>
                  <a:schemeClr val="bg1"/>
                </a:solidFill>
                <a:latin typeface="微软雅黑" panose="020B0503020204020204" pitchFamily="34" charset="-122"/>
                <a:ea typeface="微软雅黑" panose="020B0503020204020204" pitchFamily="34" charset="-122"/>
                <a:sym typeface="+mn-ea"/>
              </a:rPr>
              <a:t>在Halcon中的灰度变换算子</a:t>
            </a:r>
            <a:endParaRPr lang="zh-CN" sz="2800" dirty="0">
              <a:solidFill>
                <a:schemeClr val="bg1"/>
              </a:solidFill>
              <a:latin typeface="微软雅黑" panose="020B0503020204020204" pitchFamily="34" charset="-122"/>
              <a:ea typeface="微软雅黑" panose="020B0503020204020204" pitchFamily="34" charset="-122"/>
            </a:endParaRPr>
          </a:p>
          <a:p>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25095" y="1183640"/>
            <a:ext cx="12608560" cy="573976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r>
              <a:rPr lang="en-US" altLang="zh-CN" sz="2400"/>
              <a:t>                                                                 </a:t>
            </a:r>
            <a:endParaRPr lang="zh-CN" altLang="en-US" sz="1800">
              <a:latin typeface="华文楷体" panose="02010600040101010101" charset="-122"/>
              <a:ea typeface="华文楷体" panose="02010600040101010101" charset="-122"/>
              <a:cs typeface="华文楷体" panose="02010600040101010101" charset="-122"/>
            </a:endParaRPr>
          </a:p>
        </p:txBody>
      </p:sp>
      <p:sp>
        <p:nvSpPr>
          <p:cNvPr id="11" name="矩形 10"/>
          <p:cNvSpPr/>
          <p:nvPr/>
        </p:nvSpPr>
        <p:spPr>
          <a:xfrm>
            <a:off x="150495" y="1237615"/>
            <a:ext cx="8263890" cy="5631180"/>
          </a:xfrm>
          <a:prstGeom prst="rect">
            <a:avLst/>
          </a:prstGeom>
          <a:ln w="19050">
            <a:noFill/>
            <a:prstDash val="lgDashDotDot"/>
          </a:ln>
        </p:spPr>
        <p:txBody>
          <a:bodyPr wrap="square">
            <a:spAutoFit/>
          </a:bodyPr>
          <a:lstStyle/>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程序如下：</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*关闭窗口</a:t>
            </a:r>
            <a:r>
              <a:rPr lang="zh-CN" sz="1800" dirty="0">
                <a:solidFill>
                  <a:schemeClr val="bg1"/>
                </a:solidFill>
                <a:latin typeface="Times New Roman" panose="02020603050405020304" pitchFamily="18" charset="0"/>
                <a:cs typeface="Times New Roman" panose="02020603050405020304" pitchFamily="18" charset="0"/>
              </a:rPr>
              <a:t>　　　　　　　</a:t>
            </a:r>
            <a:r>
              <a:rPr sz="1800" dirty="0">
                <a:solidFill>
                  <a:schemeClr val="bg1"/>
                </a:solidFill>
                <a:latin typeface="Times New Roman" panose="02020603050405020304" pitchFamily="18" charset="0"/>
                <a:cs typeface="Times New Roman" panose="02020603050405020304" pitchFamily="18" charset="0"/>
              </a:rPr>
              <a:t>dev_close_window ()</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*获取图像</a:t>
            </a:r>
            <a:r>
              <a:rPr lang="zh-CN" sz="1800" dirty="0">
                <a:solidFill>
                  <a:schemeClr val="bg1"/>
                </a:solidFill>
                <a:latin typeface="Times New Roman" panose="02020603050405020304" pitchFamily="18" charset="0"/>
                <a:cs typeface="Times New Roman" panose="02020603050405020304" pitchFamily="18" charset="0"/>
              </a:rPr>
              <a:t>　　　　　　　</a:t>
            </a:r>
            <a:r>
              <a:rPr sz="1800" dirty="0">
                <a:solidFill>
                  <a:schemeClr val="bg1"/>
                </a:solidFill>
                <a:latin typeface="Times New Roman" panose="02020603050405020304" pitchFamily="18" charset="0"/>
                <a:cs typeface="Times New Roman" panose="02020603050405020304" pitchFamily="18" charset="0"/>
              </a:rPr>
              <a:t>read_image (Image1, 'C:/Users/92011/Pictures/1.jpg')</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*获取图像尺寸</a:t>
            </a:r>
            <a:r>
              <a:rPr lang="zh-CN" sz="1800" dirty="0">
                <a:solidFill>
                  <a:schemeClr val="bg1"/>
                </a:solidFill>
                <a:latin typeface="Times New Roman" panose="02020603050405020304" pitchFamily="18" charset="0"/>
                <a:cs typeface="Times New Roman" panose="02020603050405020304" pitchFamily="18" charset="0"/>
              </a:rPr>
              <a:t>　　　　　</a:t>
            </a:r>
            <a:r>
              <a:rPr sz="1800" dirty="0">
                <a:solidFill>
                  <a:schemeClr val="bg1"/>
                </a:solidFill>
                <a:latin typeface="Times New Roman" panose="02020603050405020304" pitchFamily="18" charset="0"/>
                <a:cs typeface="Times New Roman" panose="02020603050405020304" pitchFamily="18" charset="0"/>
              </a:rPr>
              <a:t>get_image_size (Image1, Width, Height)</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*打开大小适应的窗口</a:t>
            </a:r>
            <a:r>
              <a:rPr lang="zh-CN" sz="1800" dirty="0">
                <a:solidFill>
                  <a:schemeClr val="bg1"/>
                </a:solidFill>
                <a:latin typeface="Times New Roman" panose="02020603050405020304" pitchFamily="18" charset="0"/>
                <a:cs typeface="Times New Roman" panose="02020603050405020304" pitchFamily="18" charset="0"/>
              </a:rPr>
              <a:t>　　</a:t>
            </a:r>
            <a:r>
              <a:rPr sz="1800" dirty="0">
                <a:solidFill>
                  <a:schemeClr val="bg1"/>
                </a:solidFill>
                <a:latin typeface="Times New Roman" panose="02020603050405020304" pitchFamily="18" charset="0"/>
                <a:cs typeface="Times New Roman" panose="02020603050405020304" pitchFamily="18" charset="0"/>
              </a:rPr>
              <a:t>dev_open_window (0, 0, Width, Height, 'black', WindowHandle)</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*显示图像</a:t>
            </a:r>
            <a:r>
              <a:rPr lang="zh-CN" sz="1800" dirty="0">
                <a:solidFill>
                  <a:schemeClr val="bg1"/>
                </a:solidFill>
                <a:latin typeface="Times New Roman" panose="02020603050405020304" pitchFamily="18" charset="0"/>
                <a:cs typeface="Times New Roman" panose="02020603050405020304" pitchFamily="18" charset="0"/>
              </a:rPr>
              <a:t>　　　　　　　</a:t>
            </a:r>
            <a:r>
              <a:rPr sz="1800" dirty="0">
                <a:solidFill>
                  <a:schemeClr val="bg1"/>
                </a:solidFill>
                <a:latin typeface="Times New Roman" panose="02020603050405020304" pitchFamily="18" charset="0"/>
                <a:cs typeface="Times New Roman" panose="02020603050405020304" pitchFamily="18" charset="0"/>
              </a:rPr>
              <a:t>dev_display (Image1)</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*图像灰度化</a:t>
            </a:r>
            <a:r>
              <a:rPr lang="zh-CN" sz="1800" dirty="0">
                <a:solidFill>
                  <a:schemeClr val="bg1"/>
                </a:solidFill>
                <a:latin typeface="Times New Roman" panose="02020603050405020304" pitchFamily="18" charset="0"/>
                <a:cs typeface="Times New Roman" panose="02020603050405020304" pitchFamily="18" charset="0"/>
              </a:rPr>
              <a:t>　　　　　　</a:t>
            </a:r>
            <a:r>
              <a:rPr sz="1800" dirty="0">
                <a:solidFill>
                  <a:schemeClr val="bg1"/>
                </a:solidFill>
                <a:latin typeface="Times New Roman" panose="02020603050405020304" pitchFamily="18" charset="0"/>
                <a:cs typeface="Times New Roman" panose="02020603050405020304" pitchFamily="18" charset="0"/>
              </a:rPr>
              <a:t>rgb1_to_gray (Image1, GrayImage)</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*图像取反</a:t>
            </a:r>
            <a:r>
              <a:rPr lang="zh-CN" sz="1800" dirty="0">
                <a:solidFill>
                  <a:schemeClr val="bg1"/>
                </a:solidFill>
                <a:latin typeface="Times New Roman" panose="02020603050405020304" pitchFamily="18" charset="0"/>
                <a:cs typeface="Times New Roman" panose="02020603050405020304" pitchFamily="18" charset="0"/>
              </a:rPr>
              <a:t>　　　　　　　</a:t>
            </a:r>
            <a:r>
              <a:rPr sz="1800" dirty="0">
                <a:solidFill>
                  <a:schemeClr val="bg1"/>
                </a:solidFill>
                <a:latin typeface="Times New Roman" panose="02020603050405020304" pitchFamily="18" charset="0"/>
                <a:cs typeface="Times New Roman" panose="02020603050405020304" pitchFamily="18" charset="0"/>
              </a:rPr>
              <a:t>invert_image (GrayImage, ImageInvert)</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*增强对比度</a:t>
            </a:r>
            <a:r>
              <a:rPr lang="zh-CN" sz="1800" dirty="0">
                <a:solidFill>
                  <a:schemeClr val="bg1"/>
                </a:solidFill>
                <a:latin typeface="Times New Roman" panose="02020603050405020304" pitchFamily="18" charset="0"/>
                <a:cs typeface="Times New Roman" panose="02020603050405020304" pitchFamily="18" charset="0"/>
              </a:rPr>
              <a:t>　　　　　　</a:t>
            </a:r>
            <a:r>
              <a:rPr sz="1800" dirty="0">
                <a:solidFill>
                  <a:schemeClr val="bg1"/>
                </a:solidFill>
                <a:latin typeface="Times New Roman" panose="02020603050405020304" pitchFamily="18" charset="0"/>
                <a:cs typeface="Times New Roman" panose="02020603050405020304" pitchFamily="18" charset="0"/>
              </a:rPr>
              <a:t>emphasize (GrayImage, ImageEmphasize, Width, Height, 1)</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*增加亮度</a:t>
            </a:r>
            <a:r>
              <a:rPr lang="zh-CN" sz="1800" dirty="0">
                <a:solidFill>
                  <a:schemeClr val="bg1"/>
                </a:solidFill>
                <a:latin typeface="Times New Roman" panose="02020603050405020304" pitchFamily="18" charset="0"/>
                <a:cs typeface="Times New Roman" panose="02020603050405020304" pitchFamily="18" charset="0"/>
              </a:rPr>
              <a:t>　　　　　　　</a:t>
            </a:r>
            <a:r>
              <a:rPr sz="1800" dirty="0">
                <a:solidFill>
                  <a:schemeClr val="bg1"/>
                </a:solidFill>
                <a:latin typeface="Times New Roman" panose="02020603050405020304" pitchFamily="18" charset="0"/>
                <a:cs typeface="Times New Roman" panose="02020603050405020304" pitchFamily="18" charset="0"/>
              </a:rPr>
              <a:t>scale_image (GrayImage, ImageScaled, 1, 100)</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*分别显示</a:t>
            </a:r>
            <a:r>
              <a:rPr lang="zh-CN" sz="1800" dirty="0">
                <a:solidFill>
                  <a:schemeClr val="bg1"/>
                </a:solidFill>
                <a:latin typeface="Times New Roman" panose="02020603050405020304" pitchFamily="18" charset="0"/>
                <a:cs typeface="Times New Roman" panose="02020603050405020304" pitchFamily="18" charset="0"/>
              </a:rPr>
              <a:t>　　　　　　　</a:t>
            </a:r>
            <a:r>
              <a:rPr sz="1800" dirty="0">
                <a:solidFill>
                  <a:schemeClr val="bg1"/>
                </a:solidFill>
                <a:latin typeface="Times New Roman" panose="02020603050405020304" pitchFamily="18" charset="0"/>
                <a:cs typeface="Times New Roman" panose="02020603050405020304" pitchFamily="18" charset="0"/>
              </a:rPr>
              <a:t>ImageInvert、ImageEmphasize、ImageScaled</a:t>
            </a:r>
          </a:p>
          <a:p>
            <a:pPr algn="l" defTabSz="1218565">
              <a:lnSpc>
                <a:spcPct val="125000"/>
              </a:lnSpc>
              <a:defRPr/>
            </a:pPr>
            <a:r>
              <a:rPr lang="zh-CN" sz="1800" dirty="0">
                <a:solidFill>
                  <a:schemeClr val="bg1"/>
                </a:solidFill>
                <a:latin typeface="Times New Roman" panose="02020603050405020304" pitchFamily="18" charset="0"/>
                <a:cs typeface="Times New Roman" panose="02020603050405020304" pitchFamily="18" charset="0"/>
              </a:rPr>
              <a:t>　　　　　　　　　　 　</a:t>
            </a:r>
            <a:r>
              <a:rPr sz="1800" dirty="0">
                <a:solidFill>
                  <a:schemeClr val="bg1"/>
                </a:solidFill>
                <a:latin typeface="Times New Roman" panose="02020603050405020304" pitchFamily="18" charset="0"/>
                <a:cs typeface="Times New Roman" panose="02020603050405020304" pitchFamily="18" charset="0"/>
              </a:rPr>
              <a:t>dev_display (ImageInvert)</a:t>
            </a:r>
          </a:p>
          <a:p>
            <a:pPr algn="l" defTabSz="1218565">
              <a:lnSpc>
                <a:spcPct val="125000"/>
              </a:lnSpc>
              <a:defRPr/>
            </a:pPr>
            <a:r>
              <a:rPr lang="zh-CN" sz="1800" dirty="0">
                <a:solidFill>
                  <a:schemeClr val="bg1"/>
                </a:solidFill>
                <a:latin typeface="Times New Roman" panose="02020603050405020304" pitchFamily="18" charset="0"/>
                <a:cs typeface="Times New Roman" panose="02020603050405020304" pitchFamily="18" charset="0"/>
              </a:rPr>
              <a:t>　　　　　　　　　　 　</a:t>
            </a:r>
            <a:r>
              <a:rPr sz="1800" dirty="0">
                <a:solidFill>
                  <a:schemeClr val="bg1"/>
                </a:solidFill>
                <a:latin typeface="Times New Roman" panose="02020603050405020304" pitchFamily="18" charset="0"/>
                <a:cs typeface="Times New Roman" panose="02020603050405020304" pitchFamily="18" charset="0"/>
              </a:rPr>
              <a:t>dev_display (ImageEmphasize)</a:t>
            </a:r>
          </a:p>
          <a:p>
            <a:pPr algn="l" defTabSz="1218565">
              <a:lnSpc>
                <a:spcPct val="125000"/>
              </a:lnSpc>
              <a:defRPr/>
            </a:pPr>
            <a:r>
              <a:rPr lang="zh-CN" sz="1800" dirty="0">
                <a:solidFill>
                  <a:schemeClr val="bg1"/>
                </a:solidFill>
                <a:latin typeface="Times New Roman" panose="02020603050405020304" pitchFamily="18" charset="0"/>
                <a:cs typeface="Times New Roman" panose="02020603050405020304" pitchFamily="18" charset="0"/>
              </a:rPr>
              <a:t>　　　　　　　　　　　 </a:t>
            </a:r>
            <a:r>
              <a:rPr sz="1800" dirty="0">
                <a:solidFill>
                  <a:schemeClr val="bg1"/>
                </a:solidFill>
                <a:latin typeface="Times New Roman" panose="02020603050405020304" pitchFamily="18" charset="0"/>
                <a:cs typeface="Times New Roman" panose="02020603050405020304" pitchFamily="18" charset="0"/>
              </a:rPr>
              <a:t>dev_display (ImageScaled)</a:t>
            </a:r>
          </a:p>
        </p:txBody>
      </p:sp>
      <p:sp>
        <p:nvSpPr>
          <p:cNvPr id="5" name="箭头: 五边形 1"/>
          <p:cNvSpPr/>
          <p:nvPr/>
        </p:nvSpPr>
        <p:spPr>
          <a:xfrm>
            <a:off x="0" y="337185"/>
            <a:ext cx="5633085"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800" b="1" dirty="0">
                <a:solidFill>
                  <a:schemeClr val="bg1"/>
                </a:solidFill>
                <a:latin typeface="微软雅黑" panose="020B0503020204020204" pitchFamily="34" charset="-122"/>
                <a:ea typeface="微软雅黑" panose="020B0503020204020204" pitchFamily="34" charset="-122"/>
              </a:rPr>
              <a:t>对图像进行线性灰度变换实例</a:t>
            </a:r>
          </a:p>
        </p:txBody>
      </p:sp>
      <p:sp>
        <p:nvSpPr>
          <p:cNvPr id="3" name="矩形 2"/>
          <p:cNvSpPr/>
          <p:nvPr/>
        </p:nvSpPr>
        <p:spPr>
          <a:xfrm>
            <a:off x="8414385" y="1355090"/>
            <a:ext cx="4179570" cy="460375"/>
          </a:xfrm>
          <a:prstGeom prst="rect">
            <a:avLst/>
          </a:prstGeom>
        </p:spPr>
        <p:txBody>
          <a:bodyPr wrap="square">
            <a:spAutoFit/>
          </a:bodyPr>
          <a:lstStyle/>
          <a:p>
            <a:pPr algn="l" defTabSz="1218565">
              <a:lnSpc>
                <a:spcPct val="150000"/>
              </a:lnSpc>
              <a:defRPr/>
            </a:pPr>
            <a:r>
              <a:rPr sz="1600" b="1" dirty="0">
                <a:solidFill>
                  <a:schemeClr val="bg1"/>
                </a:solidFill>
                <a:latin typeface="Times New Roman" panose="02020603050405020304" pitchFamily="18" charset="0"/>
                <a:cs typeface="Times New Roman" panose="02020603050405020304" pitchFamily="18" charset="0"/>
                <a:sym typeface="+mn-ea"/>
              </a:rPr>
              <a:t>程序执行结果如图所示：</a:t>
            </a:r>
            <a:endParaRPr lang="zh-CN" sz="1600" b="1" dirty="0">
              <a:ln w="12700" cmpd="sng">
                <a:solidFill>
                  <a:schemeClr val="accent4"/>
                </a:solidFill>
                <a:prstDash val="solid"/>
              </a:ln>
              <a:solidFill>
                <a:schemeClr val="bg1"/>
              </a:solidFill>
              <a:effectLst/>
              <a:latin typeface="Times New Roman" panose="02020603050405020304" pitchFamily="18" charset="0"/>
              <a:cs typeface="Times New Roman" panose="02020603050405020304" pitchFamily="18" charset="0"/>
              <a:sym typeface="+mn-ea"/>
            </a:endParaRPr>
          </a:p>
        </p:txBody>
      </p:sp>
      <p:sp>
        <p:nvSpPr>
          <p:cNvPr id="6" name="矩形 5"/>
          <p:cNvSpPr/>
          <p:nvPr/>
        </p:nvSpPr>
        <p:spPr>
          <a:xfrm>
            <a:off x="8414385" y="1355090"/>
            <a:ext cx="4059555" cy="5514340"/>
          </a:xfrm>
          <a:prstGeom prst="rect">
            <a:avLst/>
          </a:prstGeom>
          <a:noFill/>
          <a:ln w="25400">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14"/>
          <p:cNvSpPr>
            <a:spLocks noChangeArrowheads="1"/>
          </p:cNvSpPr>
          <p:nvPr/>
        </p:nvSpPr>
        <p:spPr bwMode="auto">
          <a:xfrm flipH="1">
            <a:off x="8554085" y="4007485"/>
            <a:ext cx="1805305" cy="337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b="1" dirty="0">
                <a:solidFill>
                  <a:schemeClr val="bg1"/>
                </a:solidFill>
                <a:latin typeface="微软雅黑" panose="020B0503020204020204" pitchFamily="34" charset="-122"/>
              </a:rPr>
              <a:t>（</a:t>
            </a:r>
            <a:r>
              <a:rPr lang="en-US" altLang="zh-CN" sz="1600" b="1" dirty="0">
                <a:solidFill>
                  <a:schemeClr val="bg1"/>
                </a:solidFill>
                <a:latin typeface="微软雅黑" panose="020B0503020204020204" pitchFamily="34" charset="-122"/>
              </a:rPr>
              <a:t>a</a:t>
            </a:r>
            <a:r>
              <a:rPr lang="zh-CN" altLang="en-US" sz="1600" b="1" dirty="0">
                <a:solidFill>
                  <a:schemeClr val="bg1"/>
                </a:solidFill>
                <a:latin typeface="微软雅黑" panose="020B0503020204020204" pitchFamily="34" charset="-122"/>
              </a:rPr>
              <a:t>）灰度化图像  </a:t>
            </a:r>
          </a:p>
        </p:txBody>
      </p:sp>
      <p:pic>
        <p:nvPicPr>
          <p:cNvPr id="42" name="图片 243"/>
          <p:cNvPicPr>
            <a:picLocks noChangeAspect="1"/>
          </p:cNvPicPr>
          <p:nvPr/>
        </p:nvPicPr>
        <p:blipFill>
          <a:blip r:embed="rId3"/>
          <a:stretch>
            <a:fillRect/>
          </a:stretch>
        </p:blipFill>
        <p:spPr>
          <a:xfrm>
            <a:off x="8554085" y="1815465"/>
            <a:ext cx="1804670" cy="2192655"/>
          </a:xfrm>
          <a:prstGeom prst="rect">
            <a:avLst/>
          </a:prstGeom>
          <a:noFill/>
          <a:ln>
            <a:noFill/>
          </a:ln>
        </p:spPr>
      </p:pic>
      <p:pic>
        <p:nvPicPr>
          <p:cNvPr id="46" name="图片 245"/>
          <p:cNvPicPr>
            <a:picLocks noChangeAspect="1"/>
          </p:cNvPicPr>
          <p:nvPr/>
        </p:nvPicPr>
        <p:blipFill>
          <a:blip r:embed="rId4"/>
          <a:stretch>
            <a:fillRect/>
          </a:stretch>
        </p:blipFill>
        <p:spPr>
          <a:xfrm>
            <a:off x="10490835" y="1815465"/>
            <a:ext cx="1804035" cy="2192020"/>
          </a:xfrm>
          <a:prstGeom prst="rect">
            <a:avLst/>
          </a:prstGeom>
          <a:noFill/>
          <a:ln>
            <a:noFill/>
          </a:ln>
        </p:spPr>
      </p:pic>
      <p:pic>
        <p:nvPicPr>
          <p:cNvPr id="44" name="图片 244"/>
          <p:cNvPicPr>
            <a:picLocks noChangeAspect="1"/>
          </p:cNvPicPr>
          <p:nvPr/>
        </p:nvPicPr>
        <p:blipFill>
          <a:blip r:embed="rId5"/>
          <a:stretch>
            <a:fillRect/>
          </a:stretch>
        </p:blipFill>
        <p:spPr>
          <a:xfrm>
            <a:off x="8554085" y="4331970"/>
            <a:ext cx="1804670" cy="2192020"/>
          </a:xfrm>
          <a:prstGeom prst="rect">
            <a:avLst/>
          </a:prstGeom>
          <a:noFill/>
          <a:ln>
            <a:noFill/>
          </a:ln>
        </p:spPr>
      </p:pic>
      <p:pic>
        <p:nvPicPr>
          <p:cNvPr id="47" name="图片 246"/>
          <p:cNvPicPr>
            <a:picLocks noChangeAspect="1"/>
          </p:cNvPicPr>
          <p:nvPr/>
        </p:nvPicPr>
        <p:blipFill>
          <a:blip r:embed="rId6"/>
          <a:stretch>
            <a:fillRect/>
          </a:stretch>
        </p:blipFill>
        <p:spPr>
          <a:xfrm>
            <a:off x="10490835" y="4331970"/>
            <a:ext cx="1804670" cy="2192020"/>
          </a:xfrm>
          <a:prstGeom prst="rect">
            <a:avLst/>
          </a:prstGeom>
          <a:noFill/>
          <a:ln>
            <a:noFill/>
          </a:ln>
        </p:spPr>
      </p:pic>
      <p:sp>
        <p:nvSpPr>
          <p:cNvPr id="2" name="矩形 14"/>
          <p:cNvSpPr>
            <a:spLocks noChangeArrowheads="1"/>
          </p:cNvSpPr>
          <p:nvPr/>
        </p:nvSpPr>
        <p:spPr bwMode="auto">
          <a:xfrm flipH="1">
            <a:off x="10490835" y="4008120"/>
            <a:ext cx="1805305" cy="337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b="1" dirty="0">
                <a:solidFill>
                  <a:schemeClr val="bg1"/>
                </a:solidFill>
                <a:latin typeface="微软雅黑" panose="020B0503020204020204" pitchFamily="34" charset="-122"/>
              </a:rPr>
              <a:t>（</a:t>
            </a:r>
            <a:r>
              <a:rPr lang="en-US" altLang="zh-CN" sz="1600" b="1" dirty="0">
                <a:solidFill>
                  <a:schemeClr val="bg1"/>
                </a:solidFill>
                <a:latin typeface="微软雅黑" panose="020B0503020204020204" pitchFamily="34" charset="-122"/>
              </a:rPr>
              <a:t>b</a:t>
            </a:r>
            <a:r>
              <a:rPr lang="zh-CN" altLang="en-US" sz="1600" b="1" dirty="0">
                <a:solidFill>
                  <a:schemeClr val="bg1"/>
                </a:solidFill>
                <a:latin typeface="微软雅黑" panose="020B0503020204020204" pitchFamily="34" charset="-122"/>
              </a:rPr>
              <a:t>）取反图像  </a:t>
            </a:r>
          </a:p>
        </p:txBody>
      </p:sp>
      <p:sp>
        <p:nvSpPr>
          <p:cNvPr id="4" name="矩形 14"/>
          <p:cNvSpPr>
            <a:spLocks noChangeArrowheads="1"/>
          </p:cNvSpPr>
          <p:nvPr/>
        </p:nvSpPr>
        <p:spPr bwMode="auto">
          <a:xfrm flipH="1">
            <a:off x="8553450" y="6523990"/>
            <a:ext cx="1805305" cy="337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b="1" dirty="0">
                <a:solidFill>
                  <a:schemeClr val="bg1"/>
                </a:solidFill>
                <a:latin typeface="微软雅黑" panose="020B0503020204020204" pitchFamily="34" charset="-122"/>
              </a:rPr>
              <a:t>（</a:t>
            </a:r>
            <a:r>
              <a:rPr lang="en-US" altLang="zh-CN" sz="1600" b="1" dirty="0">
                <a:solidFill>
                  <a:schemeClr val="bg1"/>
                </a:solidFill>
                <a:latin typeface="微软雅黑" panose="020B0503020204020204" pitchFamily="34" charset="-122"/>
              </a:rPr>
              <a:t>c</a:t>
            </a:r>
            <a:r>
              <a:rPr lang="zh-CN" altLang="en-US" sz="1600" b="1" dirty="0">
                <a:solidFill>
                  <a:schemeClr val="bg1"/>
                </a:solidFill>
                <a:latin typeface="微软雅黑" panose="020B0503020204020204" pitchFamily="34" charset="-122"/>
              </a:rPr>
              <a:t>）增强对比度  </a:t>
            </a:r>
          </a:p>
        </p:txBody>
      </p:sp>
      <p:sp>
        <p:nvSpPr>
          <p:cNvPr id="9" name="矩形 14"/>
          <p:cNvSpPr>
            <a:spLocks noChangeArrowheads="1"/>
          </p:cNvSpPr>
          <p:nvPr/>
        </p:nvSpPr>
        <p:spPr bwMode="auto">
          <a:xfrm flipH="1">
            <a:off x="10489565" y="6523990"/>
            <a:ext cx="1805305" cy="337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b="1" dirty="0">
                <a:solidFill>
                  <a:schemeClr val="bg1"/>
                </a:solidFill>
                <a:latin typeface="微软雅黑" panose="020B0503020204020204" pitchFamily="34" charset="-122"/>
              </a:rPr>
              <a:t>（</a:t>
            </a:r>
            <a:r>
              <a:rPr lang="en-US" altLang="zh-CN" sz="1600" b="1" dirty="0">
                <a:solidFill>
                  <a:schemeClr val="bg1"/>
                </a:solidFill>
                <a:latin typeface="微软雅黑" panose="020B0503020204020204" pitchFamily="34" charset="-122"/>
              </a:rPr>
              <a:t>d</a:t>
            </a:r>
            <a:r>
              <a:rPr lang="zh-CN" altLang="en-US" sz="1600" b="1" dirty="0">
                <a:solidFill>
                  <a:schemeClr val="bg1"/>
                </a:solidFill>
                <a:latin typeface="微软雅黑" panose="020B0503020204020204" pitchFamily="34" charset="-122"/>
              </a:rPr>
              <a:t>）增强亮度</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3725" y="1660525"/>
            <a:ext cx="11653520" cy="4311650"/>
          </a:xfrm>
          <a:prstGeom prst="rect">
            <a:avLst/>
          </a:prstGeom>
          <a:solidFill>
            <a:schemeClr val="bg1">
              <a:lumMod val="95000"/>
            </a:schemeClr>
          </a:solidFill>
          <a:ln>
            <a:noFill/>
          </a:ln>
          <a:effectLst>
            <a:outerShdw blurRad="762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436155" y="2031124"/>
            <a:ext cx="9986610" cy="3169285"/>
          </a:xfrm>
          <a:prstGeom prst="rect">
            <a:avLst/>
          </a:prstGeom>
        </p:spPr>
        <p:txBody>
          <a:bodyPr wrap="square">
            <a:spAutoFit/>
          </a:bodyPr>
          <a:lstStyle/>
          <a:p>
            <a:pPr indent="457200" defTabSz="1218565" eaLnBrk="1" latinLnBrk="0" hangingPunct="1">
              <a:lnSpc>
                <a:spcPct val="20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在数字图像处理中，直方图是一个简单有用的工具，它反映了数字图像中每一灰度级与其出现像素频率间的统计关系，并且能描述图像的概貌，例如图像的灰度范围、灰度级的分布等，为进一歩对图像进行处理提供了重要依据</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a:t>
            </a:r>
            <a:endParaRPr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defTabSz="1218565" eaLnBrk="1" latinLnBrk="0" hangingPunct="1">
              <a:lnSpc>
                <a:spcPct val="20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直方图修正法通常有直方图均衡化及直方图规定化两类</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a:t>
            </a:r>
          </a:p>
          <a:p>
            <a:pPr indent="457200" defTabSz="1218565" eaLnBrk="1" latinLnBrk="0" hangingPunct="1">
              <a:lnSpc>
                <a:spcPct val="20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（1）</a:t>
            </a:r>
            <a:r>
              <a:rPr sz="2000" dirty="0">
                <a:solidFill>
                  <a:schemeClr val="tx1">
                    <a:lumMod val="75000"/>
                    <a:lumOff val="25000"/>
                  </a:schemeClr>
                </a:solidFill>
                <a:latin typeface="微软雅黑" panose="020B0503020204020204" pitchFamily="34" charset="-122"/>
                <a:ea typeface="微软雅黑" panose="020B0503020204020204" pitchFamily="34" charset="-122"/>
                <a:hlinkClick r:id="rId3" action="ppaction://hlinksldjump"/>
              </a:rPr>
              <a:t>直方图均衡化</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sz="2000" dirty="0">
                <a:solidFill>
                  <a:schemeClr val="tx1">
                    <a:lumMod val="75000"/>
                    <a:lumOff val="25000"/>
                  </a:schemeClr>
                </a:solidFill>
                <a:latin typeface="微软雅黑" panose="020B0503020204020204" pitchFamily="34" charset="-122"/>
                <a:ea typeface="微软雅黑" panose="020B0503020204020204" pitchFamily="34" charset="-122"/>
              </a:rPr>
              <a:t>（2）</a:t>
            </a:r>
            <a:r>
              <a:rPr sz="2000" dirty="0">
                <a:solidFill>
                  <a:schemeClr val="tx1">
                    <a:lumMod val="75000"/>
                    <a:lumOff val="25000"/>
                  </a:schemeClr>
                </a:solidFill>
                <a:latin typeface="微软雅黑" panose="020B0503020204020204" pitchFamily="34" charset="-122"/>
                <a:ea typeface="微软雅黑" panose="020B0503020204020204" pitchFamily="34" charset="-122"/>
                <a:hlinkClick r:id="rId4" action="ppaction://hlinksldjump"/>
              </a:rPr>
              <a:t>直方图规定化 </a:t>
            </a:r>
            <a:r>
              <a:rPr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endParaRPr 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26" name="组合 25"/>
          <p:cNvGrpSpPr/>
          <p:nvPr/>
        </p:nvGrpSpPr>
        <p:grpSpPr>
          <a:xfrm>
            <a:off x="12334031" y="-183501"/>
            <a:ext cx="660785" cy="1134091"/>
            <a:chOff x="12262780" y="-243178"/>
            <a:chExt cx="732036" cy="1256377"/>
          </a:xfrm>
        </p:grpSpPr>
        <p:sp>
          <p:nvSpPr>
            <p:cNvPr id="33" name="椭圆 32"/>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箭头: 五边形 1"/>
          <p:cNvSpPr/>
          <p:nvPr/>
        </p:nvSpPr>
        <p:spPr>
          <a:xfrm>
            <a:off x="0" y="337185"/>
            <a:ext cx="3881755"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t>直方图修正法</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任意多边形 57"/>
          <p:cNvSpPr>
            <a:spLocks noChangeAspect="1"/>
          </p:cNvSpPr>
          <p:nvPr/>
        </p:nvSpPr>
        <p:spPr>
          <a:xfrm>
            <a:off x="4109861" y="2000630"/>
            <a:ext cx="7962647" cy="2920486"/>
          </a:xfrm>
          <a:prstGeom prst="rect">
            <a:avLst/>
          </a:prstGeom>
          <a:solidFill>
            <a:srgbClr val="2A2B2D"/>
          </a:solidFill>
          <a:ln w="63500">
            <a:noFill/>
          </a:ln>
          <a:effectLst>
            <a:outerShdw blurRad="508000" dist="127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a:p>
        </p:txBody>
      </p:sp>
      <p:sp>
        <p:nvSpPr>
          <p:cNvPr id="30" name="文本框 29"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5029473" y="2822843"/>
            <a:ext cx="6919595" cy="1014730"/>
          </a:xfrm>
          <a:prstGeom prst="rect">
            <a:avLst/>
          </a:prstGeom>
          <a:noFill/>
          <a:effectLst/>
        </p:spPr>
        <p:txBody>
          <a:bodyPr wrap="none" rtlCol="0">
            <a:spAutoFit/>
          </a:bodyPr>
          <a:lstStyle/>
          <a:p>
            <a:pPr algn="l">
              <a:spcAft>
                <a:spcPts val="0"/>
              </a:spcAft>
              <a:defRPr/>
            </a:pPr>
            <a:r>
              <a:rPr lang="zh-CN" altLang="en-US" sz="6000" b="1" dirty="0">
                <a:solidFill>
                  <a:schemeClr val="bg1"/>
                </a:solidFill>
                <a:latin typeface="微软雅黑" panose="020B0503020204020204" pitchFamily="34" charset="-122"/>
                <a:ea typeface="微软雅黑" panose="020B0503020204020204" pitchFamily="34" charset="-122"/>
                <a:sym typeface="+mn-ea"/>
              </a:rPr>
              <a:t>感兴趣区域（ROI）</a:t>
            </a:r>
            <a:endParaRPr lang="zh-CN" altLang="zh-CN" sz="4400" kern="1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KSO_Shape"/>
          <p:cNvSpPr/>
          <p:nvPr/>
        </p:nvSpPr>
        <p:spPr>
          <a:xfrm>
            <a:off x="581025" y="2000885"/>
            <a:ext cx="3396615" cy="2835275"/>
          </a:xfrm>
          <a:prstGeom prst="rect">
            <a:avLst/>
          </a:prstGeom>
          <a:solidFill>
            <a:schemeClr val="accent1"/>
          </a:solidFill>
          <a:ln w="63500">
            <a:noFill/>
          </a:ln>
          <a:effectLst>
            <a:outerShdw blurRad="508000" dist="127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7" name="文本框 6"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663881" y="2911592"/>
            <a:ext cx="3230880" cy="1014730"/>
          </a:xfrm>
          <a:prstGeom prst="rect">
            <a:avLst/>
          </a:prstGeom>
          <a:noFill/>
          <a:effectLst/>
        </p:spPr>
        <p:txBody>
          <a:bodyPr wrap="none" rtlCol="0">
            <a:spAutoFit/>
          </a:bodyPr>
          <a:lstStyle/>
          <a:p>
            <a:pPr algn="ctr">
              <a:spcBef>
                <a:spcPts val="500"/>
              </a:spcBef>
              <a:spcAft>
                <a:spcPts val="0"/>
              </a:spcAft>
              <a:defRPr/>
            </a:pPr>
            <a:r>
              <a:rPr lang="zh-CN" altLang="zh-CN" sz="6000" b="1" kern="100" dirty="0">
                <a:solidFill>
                  <a:schemeClr val="bg1"/>
                </a:solidFill>
                <a:effectLst>
                  <a:outerShdw blurRad="393700" dist="38100" dir="5400000" algn="t" rotWithShape="0">
                    <a:prstClr val="black">
                      <a:alpha val="23000"/>
                    </a:prstClr>
                  </a:outerShdw>
                </a:effectLst>
                <a:latin typeface="微软雅黑" panose="020B0503020204020204" pitchFamily="34" charset="-122"/>
                <a:ea typeface="微软雅黑" panose="020B0503020204020204" pitchFamily="34" charset="-122"/>
                <a:cs typeface="Times New Roman" panose="02020603050405020304" pitchFamily="18" charset="0"/>
              </a:rPr>
              <a:t>第一部分</a:t>
            </a:r>
          </a:p>
        </p:txBody>
      </p:sp>
      <p:sp>
        <p:nvSpPr>
          <p:cNvPr id="3" name="矩形: 圆角 2"/>
          <p:cNvSpPr/>
          <p:nvPr/>
        </p:nvSpPr>
        <p:spPr>
          <a:xfrm>
            <a:off x="4962278" y="2662742"/>
            <a:ext cx="66816" cy="150589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2334031" y="-183501"/>
            <a:ext cx="660785" cy="1134091"/>
            <a:chOff x="12262780" y="-243178"/>
            <a:chExt cx="732036" cy="1256377"/>
          </a:xfrm>
        </p:grpSpPr>
        <p:sp>
          <p:nvSpPr>
            <p:cNvPr id="9" name="椭圆 8"/>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626350" y="493395"/>
            <a:ext cx="4446270" cy="5641975"/>
          </a:xfrm>
          <a:prstGeom prst="rect">
            <a:avLst/>
          </a:prstGeom>
          <a:noFill/>
          <a:ln w="19050">
            <a:solidFill>
              <a:srgbClr val="F1BE08"/>
            </a:solidFill>
            <a:prstDash val="lgDashDotDot"/>
          </a:ln>
          <a:effectLst>
            <a:outerShdw blurRad="381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12334031" y="-183501"/>
            <a:ext cx="660785" cy="1134091"/>
            <a:chOff x="12262780" y="-243178"/>
            <a:chExt cx="732036" cy="1256377"/>
          </a:xfrm>
        </p:grpSpPr>
        <p:sp>
          <p:nvSpPr>
            <p:cNvPr id="47" name="椭圆 46"/>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306830" y="1300480"/>
            <a:ext cx="6058535" cy="3784600"/>
          </a:xfrm>
          <a:prstGeom prst="rect">
            <a:avLst/>
          </a:prstGeom>
          <a:effectLst/>
        </p:spPr>
        <p:txBody>
          <a:bodyPr wrap="square">
            <a:spAutoFit/>
          </a:bodyPr>
          <a:lstStyle/>
          <a:p>
            <a:pPr indent="457200" algn="l" defTabSz="1218565" eaLnBrk="1" latinLnBrk="0" hangingPunct="1">
              <a:lnSpc>
                <a:spcPct val="200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直方图均衡化就是通过对原图像进行某种变换，使原图像的灰度直方图修正为均匀分布的直方图的一种方法。</a:t>
            </a:r>
          </a:p>
          <a:p>
            <a:pPr indent="457200" algn="l" defTabSz="1218565" eaLnBrk="1" latinLnBrk="0" hangingPunct="1">
              <a:lnSpc>
                <a:spcPct val="200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通过直方图均衡化，可以使原图中具有相近灰度值且占有大量像素点的区域的灰度范围变宽，增强图像整体对比效果。如右图所示：</a:t>
            </a:r>
          </a:p>
        </p:txBody>
      </p:sp>
      <p:sp>
        <p:nvSpPr>
          <p:cNvPr id="20" name="箭头: 五边形 19"/>
          <p:cNvSpPr/>
          <p:nvPr/>
        </p:nvSpPr>
        <p:spPr>
          <a:xfrm rot="5400000">
            <a:off x="-887730" y="1210945"/>
            <a:ext cx="3185160" cy="763270"/>
          </a:xfrm>
          <a:prstGeom prst="homePlate">
            <a:avLst/>
          </a:prstGeom>
          <a:ln>
            <a:noFill/>
          </a:ln>
          <a:effectLst>
            <a:outerShdw blurRad="4445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67665" y="76835"/>
            <a:ext cx="673735" cy="2676525"/>
          </a:xfrm>
          <a:prstGeom prst="rect">
            <a:avLst/>
          </a:prstGeom>
          <a:noFill/>
        </p:spPr>
        <p:txBody>
          <a:bodyPr wrap="square" rtlCol="0">
            <a:spAutoFit/>
          </a:bodyPr>
          <a:lstStyle/>
          <a:p>
            <a:pPr algn="ctr"/>
            <a:r>
              <a:rPr lang="zh-CN" altLang="en-US" sz="2800" b="1">
                <a:solidFill>
                  <a:schemeClr val="bg1"/>
                </a:solidFill>
                <a:latin typeface="+mn-ea"/>
                <a:ea typeface="+mn-ea"/>
                <a:cs typeface="+mn-ea"/>
              </a:rPr>
              <a:t>直方图均衡化</a:t>
            </a:r>
          </a:p>
        </p:txBody>
      </p:sp>
      <p:pic>
        <p:nvPicPr>
          <p:cNvPr id="27" name="图片 248"/>
          <p:cNvPicPr>
            <a:picLocks noChangeAspect="1"/>
          </p:cNvPicPr>
          <p:nvPr/>
        </p:nvPicPr>
        <p:blipFill>
          <a:blip r:embed="rId3"/>
          <a:stretch>
            <a:fillRect/>
          </a:stretch>
        </p:blipFill>
        <p:spPr>
          <a:xfrm>
            <a:off x="7826375" y="679450"/>
            <a:ext cx="2505710" cy="2505710"/>
          </a:xfrm>
          <a:prstGeom prst="rect">
            <a:avLst/>
          </a:prstGeom>
          <a:noFill/>
          <a:ln>
            <a:noFill/>
          </a:ln>
        </p:spPr>
      </p:pic>
      <p:sp>
        <p:nvSpPr>
          <p:cNvPr id="28" name="矩形 14"/>
          <p:cNvSpPr>
            <a:spLocks noChangeArrowheads="1"/>
          </p:cNvSpPr>
          <p:nvPr/>
        </p:nvSpPr>
        <p:spPr bwMode="auto">
          <a:xfrm flipH="1">
            <a:off x="10332085" y="1640205"/>
            <a:ext cx="1740535" cy="337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dirty="0">
                <a:solidFill>
                  <a:schemeClr val="tx1"/>
                </a:solidFill>
                <a:latin typeface="微软雅黑" panose="020B0503020204020204" pitchFamily="34" charset="-122"/>
              </a:rPr>
              <a:t>（</a:t>
            </a:r>
            <a:r>
              <a:rPr lang="en-US" altLang="zh-CN" sz="1600" dirty="0">
                <a:solidFill>
                  <a:schemeClr val="tx1"/>
                </a:solidFill>
                <a:latin typeface="微软雅黑" panose="020B0503020204020204" pitchFamily="34" charset="-122"/>
              </a:rPr>
              <a:t>a</a:t>
            </a:r>
            <a:r>
              <a:rPr lang="zh-CN" altLang="en-US" sz="1600" dirty="0">
                <a:solidFill>
                  <a:schemeClr val="tx1"/>
                </a:solidFill>
                <a:latin typeface="微软雅黑" panose="020B0503020204020204" pitchFamily="34" charset="-122"/>
              </a:rPr>
              <a:t>）原始图像</a:t>
            </a:r>
            <a:r>
              <a:rPr lang="zh-CN" altLang="en-US" sz="1600" b="1" dirty="0">
                <a:solidFill>
                  <a:schemeClr val="bg1"/>
                </a:solidFill>
                <a:latin typeface="微软雅黑" panose="020B0503020204020204" pitchFamily="34" charset="-122"/>
              </a:rPr>
              <a:t>  </a:t>
            </a:r>
          </a:p>
        </p:txBody>
      </p:sp>
      <p:pic>
        <p:nvPicPr>
          <p:cNvPr id="51" name="图片 249"/>
          <p:cNvPicPr>
            <a:picLocks noChangeAspect="1"/>
          </p:cNvPicPr>
          <p:nvPr/>
        </p:nvPicPr>
        <p:blipFill>
          <a:blip r:embed="rId4"/>
          <a:stretch>
            <a:fillRect/>
          </a:stretch>
        </p:blipFill>
        <p:spPr>
          <a:xfrm>
            <a:off x="7826375" y="3409315"/>
            <a:ext cx="2505710" cy="2505710"/>
          </a:xfrm>
          <a:prstGeom prst="rect">
            <a:avLst/>
          </a:prstGeom>
          <a:noFill/>
          <a:ln>
            <a:noFill/>
          </a:ln>
        </p:spPr>
      </p:pic>
      <p:sp>
        <p:nvSpPr>
          <p:cNvPr id="30" name="矩形 14"/>
          <p:cNvSpPr>
            <a:spLocks noChangeArrowheads="1"/>
          </p:cNvSpPr>
          <p:nvPr/>
        </p:nvSpPr>
        <p:spPr bwMode="auto">
          <a:xfrm flipH="1">
            <a:off x="10332085" y="4493895"/>
            <a:ext cx="1740535" cy="5835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dirty="0">
                <a:solidFill>
                  <a:schemeClr val="tx1"/>
                </a:solidFill>
                <a:latin typeface="微软雅黑" panose="020B0503020204020204" pitchFamily="34" charset="-122"/>
              </a:rPr>
              <a:t>（b）直方图均衡</a:t>
            </a:r>
          </a:p>
          <a:p>
            <a:pPr algn="ctr" fontAlgn="base">
              <a:spcBef>
                <a:spcPct val="0"/>
              </a:spcBef>
              <a:spcAft>
                <a:spcPct val="0"/>
              </a:spcAft>
            </a:pPr>
            <a:r>
              <a:rPr lang="zh-CN" altLang="en-US" sz="1600" dirty="0">
                <a:solidFill>
                  <a:schemeClr val="tx1"/>
                </a:solidFill>
                <a:latin typeface="微软雅黑" panose="020B0503020204020204" pitchFamily="34" charset="-122"/>
              </a:rPr>
              <a:t>　　  化后的图像</a:t>
            </a:r>
            <a:r>
              <a:rPr lang="zh-CN" altLang="en-US" sz="1600" dirty="0">
                <a:solidFill>
                  <a:schemeClr val="bg1"/>
                </a:solidFill>
                <a:latin typeface="微软雅黑" panose="020B0503020204020204" pitchFamily="34" charset="-122"/>
              </a:rPr>
              <a:t> </a:t>
            </a:r>
            <a:r>
              <a:rPr lang="zh-CN" altLang="en-US" sz="1600" b="1" dirty="0">
                <a:solidFill>
                  <a:schemeClr val="bg1"/>
                </a:solidFill>
                <a:latin typeface="微软雅黑" panose="020B0503020204020204" pitchFamily="34" charset="-122"/>
              </a:rPr>
              <a:t> </a:t>
            </a:r>
          </a:p>
        </p:txBody>
      </p:sp>
      <p:sp>
        <p:nvSpPr>
          <p:cNvPr id="31" name="文本框 30"/>
          <p:cNvSpPr txBox="1"/>
          <p:nvPr/>
        </p:nvSpPr>
        <p:spPr>
          <a:xfrm>
            <a:off x="7625715" y="6430010"/>
            <a:ext cx="4446905" cy="398780"/>
          </a:xfrm>
          <a:prstGeom prst="rect">
            <a:avLst/>
          </a:prstGeom>
          <a:noFill/>
          <a:ln w="9525">
            <a:noFill/>
          </a:ln>
        </p:spPr>
        <p:txBody>
          <a:bodyPr wrap="square">
            <a:spAutoFit/>
          </a:bodyPr>
          <a:lstStyle/>
          <a:p>
            <a:pPr marL="0" indent="0" algn="ctr"/>
            <a:r>
              <a:rPr lang="zh-CN" altLang="en-US" sz="2000"/>
              <a:t>直方图均衡化前后对比图</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25095" y="1129665"/>
            <a:ext cx="12608560" cy="573976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r>
              <a:rPr lang="en-US" altLang="zh-CN" sz="2400"/>
              <a:t>                                                                 </a:t>
            </a:r>
            <a:endParaRPr lang="zh-CN" altLang="en-US" sz="1800">
              <a:latin typeface="华文楷体" panose="02010600040101010101" charset="-122"/>
              <a:ea typeface="华文楷体" panose="02010600040101010101" charset="-122"/>
              <a:cs typeface="华文楷体" panose="02010600040101010101" charset="-122"/>
            </a:endParaRPr>
          </a:p>
        </p:txBody>
      </p:sp>
      <p:sp>
        <p:nvSpPr>
          <p:cNvPr id="11" name="矩形 10"/>
          <p:cNvSpPr/>
          <p:nvPr/>
        </p:nvSpPr>
        <p:spPr>
          <a:xfrm>
            <a:off x="310515" y="1613535"/>
            <a:ext cx="7911465" cy="4323080"/>
          </a:xfrm>
          <a:prstGeom prst="rect">
            <a:avLst/>
          </a:prstGeom>
          <a:ln w="19050">
            <a:noFill/>
            <a:prstDash val="lgDashDotDot"/>
          </a:ln>
        </p:spPr>
        <p:txBody>
          <a:bodyPr wrap="square">
            <a:spAutoFit/>
          </a:bodyPr>
          <a:lstStyle/>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程序如下：</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*关闭窗口</a:t>
            </a: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dev_close_window ()</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*获取图像</a:t>
            </a: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read_image (Image, 'C:/Pictures.jpg')</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*获取图像大小</a:t>
            </a: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get_image_size (Image, Width, </a:t>
            </a:r>
            <a:r>
              <a:rPr lang="zh-CN" sz="2000" dirty="0">
                <a:solidFill>
                  <a:schemeClr val="bg1"/>
                </a:solidFill>
                <a:latin typeface="Times New Roman" panose="02020603050405020304" pitchFamily="18" charset="0"/>
                <a:cs typeface="Times New Roman" panose="02020603050405020304" pitchFamily="18" charset="0"/>
              </a:rPr>
              <a:t>　　</a:t>
            </a:r>
          </a:p>
          <a:p>
            <a:pPr algn="l" defTabSz="1218565">
              <a:lnSpc>
                <a:spcPct val="125000"/>
              </a:lnSpc>
              <a:defRPr/>
            </a:pP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Height)</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*打开与图像大小适应的窗口</a:t>
            </a: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dev_open_window (0, 0, Width, </a:t>
            </a:r>
          </a:p>
          <a:p>
            <a:pPr algn="l" defTabSz="1218565">
              <a:lnSpc>
                <a:spcPct val="125000"/>
              </a:lnSpc>
              <a:defRPr/>
            </a:pP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Height, 'black', WindowHandle1)</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*图像灰度化</a:t>
            </a: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rgb1_to_gray (Image, GrayImage)</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*直方图均衡化</a:t>
            </a: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equ_histo_image (GrayImage, ImageEquHisto)</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*显示均衡化后结果图像</a:t>
            </a: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dev_display (ImageEquHisto)</a:t>
            </a:r>
          </a:p>
        </p:txBody>
      </p:sp>
      <p:sp>
        <p:nvSpPr>
          <p:cNvPr id="5" name="箭头: 五边形 1"/>
          <p:cNvSpPr/>
          <p:nvPr/>
        </p:nvSpPr>
        <p:spPr>
          <a:xfrm>
            <a:off x="0" y="337185"/>
            <a:ext cx="5464810"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t>对图像进行直方图均衡化实例</a:t>
            </a:r>
          </a:p>
        </p:txBody>
      </p:sp>
      <p:sp>
        <p:nvSpPr>
          <p:cNvPr id="3" name="矩形 2"/>
          <p:cNvSpPr/>
          <p:nvPr/>
        </p:nvSpPr>
        <p:spPr>
          <a:xfrm>
            <a:off x="8414385" y="1355090"/>
            <a:ext cx="4179570" cy="460375"/>
          </a:xfrm>
          <a:prstGeom prst="rect">
            <a:avLst/>
          </a:prstGeom>
        </p:spPr>
        <p:txBody>
          <a:bodyPr wrap="square">
            <a:spAutoFit/>
          </a:bodyPr>
          <a:lstStyle/>
          <a:p>
            <a:pPr algn="l" defTabSz="1218565">
              <a:lnSpc>
                <a:spcPct val="150000"/>
              </a:lnSpc>
              <a:defRPr/>
            </a:pPr>
            <a:r>
              <a:rPr sz="1600" b="1" dirty="0">
                <a:solidFill>
                  <a:schemeClr val="bg1"/>
                </a:solidFill>
                <a:latin typeface="Times New Roman" panose="02020603050405020304" pitchFamily="18" charset="0"/>
                <a:cs typeface="Times New Roman" panose="02020603050405020304" pitchFamily="18" charset="0"/>
                <a:sym typeface="+mn-ea"/>
              </a:rPr>
              <a:t>程序执行结果如图所示：</a:t>
            </a:r>
            <a:endParaRPr lang="zh-CN" sz="1600" b="1" dirty="0">
              <a:ln w="12700" cmpd="sng">
                <a:solidFill>
                  <a:schemeClr val="accent4"/>
                </a:solidFill>
                <a:prstDash val="solid"/>
              </a:ln>
              <a:solidFill>
                <a:schemeClr val="bg1"/>
              </a:solidFill>
              <a:effectLst/>
              <a:latin typeface="Times New Roman" panose="02020603050405020304" pitchFamily="18" charset="0"/>
              <a:cs typeface="Times New Roman" panose="02020603050405020304" pitchFamily="18" charset="0"/>
              <a:sym typeface="+mn-ea"/>
            </a:endParaRPr>
          </a:p>
        </p:txBody>
      </p:sp>
      <p:sp>
        <p:nvSpPr>
          <p:cNvPr id="6" name="矩形 5"/>
          <p:cNvSpPr/>
          <p:nvPr/>
        </p:nvSpPr>
        <p:spPr>
          <a:xfrm>
            <a:off x="8414385" y="1355090"/>
            <a:ext cx="4059555" cy="5419090"/>
          </a:xfrm>
          <a:prstGeom prst="rect">
            <a:avLst/>
          </a:prstGeom>
          <a:noFill/>
          <a:ln w="25400">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14"/>
          <p:cNvSpPr>
            <a:spLocks noChangeArrowheads="1"/>
          </p:cNvSpPr>
          <p:nvPr/>
        </p:nvSpPr>
        <p:spPr bwMode="auto">
          <a:xfrm flipH="1">
            <a:off x="10600055" y="2831465"/>
            <a:ext cx="1805305" cy="337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b="1" dirty="0">
                <a:solidFill>
                  <a:schemeClr val="bg1"/>
                </a:solidFill>
                <a:latin typeface="微软雅黑" panose="020B0503020204020204" pitchFamily="34" charset="-122"/>
              </a:rPr>
              <a:t>（</a:t>
            </a:r>
            <a:r>
              <a:rPr lang="en-US" altLang="zh-CN" sz="1600" b="1" dirty="0">
                <a:solidFill>
                  <a:schemeClr val="bg1"/>
                </a:solidFill>
                <a:latin typeface="微软雅黑" panose="020B0503020204020204" pitchFamily="34" charset="-122"/>
              </a:rPr>
              <a:t>a</a:t>
            </a:r>
            <a:r>
              <a:rPr lang="zh-CN" altLang="en-US" sz="1600" b="1" dirty="0">
                <a:solidFill>
                  <a:schemeClr val="bg1"/>
                </a:solidFill>
                <a:latin typeface="微软雅黑" panose="020B0503020204020204" pitchFamily="34" charset="-122"/>
              </a:rPr>
              <a:t>）灰度化图像  </a:t>
            </a:r>
          </a:p>
        </p:txBody>
      </p:sp>
      <p:sp>
        <p:nvSpPr>
          <p:cNvPr id="2" name="矩形 14"/>
          <p:cNvSpPr>
            <a:spLocks noChangeArrowheads="1"/>
          </p:cNvSpPr>
          <p:nvPr/>
        </p:nvSpPr>
        <p:spPr bwMode="auto">
          <a:xfrm flipH="1">
            <a:off x="10600055" y="5353050"/>
            <a:ext cx="1805305" cy="5835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b="1" dirty="0">
                <a:solidFill>
                  <a:schemeClr val="bg1"/>
                </a:solidFill>
                <a:latin typeface="微软雅黑" panose="020B0503020204020204" pitchFamily="34" charset="-122"/>
              </a:rPr>
              <a:t>（</a:t>
            </a:r>
            <a:r>
              <a:rPr lang="en-US" altLang="zh-CN" sz="1600" b="1" dirty="0">
                <a:solidFill>
                  <a:schemeClr val="bg1"/>
                </a:solidFill>
                <a:latin typeface="微软雅黑" panose="020B0503020204020204" pitchFamily="34" charset="-122"/>
              </a:rPr>
              <a:t>b</a:t>
            </a:r>
            <a:r>
              <a:rPr lang="zh-CN" altLang="en-US" sz="1600" b="1" dirty="0">
                <a:solidFill>
                  <a:schemeClr val="bg1"/>
                </a:solidFill>
                <a:latin typeface="微软雅黑" panose="020B0503020204020204" pitchFamily="34" charset="-122"/>
              </a:rPr>
              <a:t>）直方图均衡</a:t>
            </a:r>
          </a:p>
          <a:p>
            <a:pPr algn="ctr" fontAlgn="base">
              <a:spcBef>
                <a:spcPct val="0"/>
              </a:spcBef>
              <a:spcAft>
                <a:spcPct val="0"/>
              </a:spcAft>
            </a:pPr>
            <a:r>
              <a:rPr lang="zh-CN" altLang="en-US" sz="1600" b="1" dirty="0">
                <a:solidFill>
                  <a:schemeClr val="bg1"/>
                </a:solidFill>
                <a:latin typeface="微软雅黑" panose="020B0503020204020204" pitchFamily="34" charset="-122"/>
              </a:rPr>
              <a:t>　　化后图像 </a:t>
            </a:r>
          </a:p>
        </p:txBody>
      </p:sp>
      <p:pic>
        <p:nvPicPr>
          <p:cNvPr id="52" name="图片 250"/>
          <p:cNvPicPr>
            <a:picLocks noChangeAspect="1"/>
          </p:cNvPicPr>
          <p:nvPr/>
        </p:nvPicPr>
        <p:blipFill>
          <a:blip r:embed="rId3"/>
          <a:stretch>
            <a:fillRect/>
          </a:stretch>
        </p:blipFill>
        <p:spPr>
          <a:xfrm>
            <a:off x="8649970" y="1815465"/>
            <a:ext cx="1950085" cy="2369820"/>
          </a:xfrm>
          <a:prstGeom prst="rect">
            <a:avLst/>
          </a:prstGeom>
          <a:noFill/>
          <a:ln>
            <a:noFill/>
          </a:ln>
        </p:spPr>
      </p:pic>
      <p:pic>
        <p:nvPicPr>
          <p:cNvPr id="53" name="图片 251"/>
          <p:cNvPicPr>
            <a:picLocks noChangeAspect="1"/>
          </p:cNvPicPr>
          <p:nvPr/>
        </p:nvPicPr>
        <p:blipFill>
          <a:blip r:embed="rId4"/>
          <a:stretch>
            <a:fillRect/>
          </a:stretch>
        </p:blipFill>
        <p:spPr>
          <a:xfrm>
            <a:off x="8663305" y="4345305"/>
            <a:ext cx="1936750" cy="235267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2334031" y="-183501"/>
            <a:ext cx="660785" cy="1134091"/>
            <a:chOff x="12262780" y="-243178"/>
            <a:chExt cx="732036" cy="1256377"/>
          </a:xfrm>
        </p:grpSpPr>
        <p:sp>
          <p:nvSpPr>
            <p:cNvPr id="47" name="椭圆 46"/>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409700" y="1339215"/>
            <a:ext cx="10187305" cy="4554220"/>
          </a:xfrm>
          <a:prstGeom prst="rect">
            <a:avLst/>
          </a:prstGeom>
          <a:effectLst/>
        </p:spPr>
        <p:txBody>
          <a:bodyPr wrap="square">
            <a:spAutoFit/>
          </a:bodyPr>
          <a:lstStyle/>
          <a:p>
            <a:pPr algn="l" defTabSz="1218565">
              <a:lnSpc>
                <a:spcPct val="125000"/>
              </a:lnSpc>
              <a:defRPr/>
            </a:pPr>
            <a:endParaRPr 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gn="l" defTabSz="1218565" eaLnBrk="1" latinLnBrk="0" hangingPunct="1">
              <a:lnSpc>
                <a:spcPct val="200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直方图均衡化处理方法是行之有效的增强方法之一，它把原始直方图的累积分布函数作为变换函数，从而产生近似均匀的直方图。</a:t>
            </a:r>
          </a:p>
          <a:p>
            <a:pPr indent="457200" algn="l" defTabSz="1218565" eaLnBrk="1" latinLnBrk="0" hangingPunct="1">
              <a:lnSpc>
                <a:spcPct val="200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但在某些情况下，并不一定需要具有均匀直方图的图像，而是希望有针对性地增强某个灰度范围内的图像，直方图规定化方法就是针对上述思想提出来的。</a:t>
            </a:r>
          </a:p>
          <a:p>
            <a:pPr indent="457200" algn="l" defTabSz="1218565" eaLnBrk="1" latinLnBrk="0" hangingPunct="1">
              <a:lnSpc>
                <a:spcPct val="200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直方图规定化是使原图像灰度直方图变成规定形状的直方图而对图像作修正的增强方法，以满足特定的效果。直方图均衡化处理只是直方图规定化的一个特例。</a:t>
            </a:r>
          </a:p>
          <a:p>
            <a:pPr algn="l" defTabSz="1218565">
              <a:lnSpc>
                <a:spcPct val="125000"/>
              </a:lnSpc>
              <a:defRPr/>
            </a:pPr>
            <a:endParaRPr 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箭头: 五边形 19"/>
          <p:cNvSpPr/>
          <p:nvPr/>
        </p:nvSpPr>
        <p:spPr>
          <a:xfrm rot="5400000">
            <a:off x="-872490" y="1195705"/>
            <a:ext cx="3154680" cy="763270"/>
          </a:xfrm>
          <a:prstGeom prst="homePlate">
            <a:avLst/>
          </a:prstGeom>
          <a:ln>
            <a:noFill/>
          </a:ln>
          <a:effectLst>
            <a:outerShdw blurRad="4445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67665" y="76835"/>
            <a:ext cx="673735" cy="2676525"/>
          </a:xfrm>
          <a:prstGeom prst="rect">
            <a:avLst/>
          </a:prstGeom>
          <a:noFill/>
        </p:spPr>
        <p:txBody>
          <a:bodyPr wrap="square" rtlCol="0">
            <a:spAutoFit/>
          </a:bodyPr>
          <a:lstStyle/>
          <a:p>
            <a:pPr algn="ctr"/>
            <a:r>
              <a:rPr lang="en-US" altLang="zh-CN" sz="2800" b="1">
                <a:solidFill>
                  <a:schemeClr val="bg1"/>
                </a:solidFill>
                <a:latin typeface="+mn-ea"/>
                <a:ea typeface="+mn-ea"/>
                <a:cs typeface="+mn-ea"/>
              </a:rPr>
              <a:t>直方图规定化</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2615" y="1234440"/>
            <a:ext cx="11653520" cy="5334635"/>
          </a:xfrm>
          <a:prstGeom prst="rect">
            <a:avLst/>
          </a:prstGeom>
          <a:solidFill>
            <a:schemeClr val="bg1">
              <a:lumMod val="95000"/>
            </a:schemeClr>
          </a:solidFill>
          <a:ln>
            <a:noFill/>
          </a:ln>
          <a:effectLst>
            <a:outerShdw blurRad="762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328840" y="1403744"/>
            <a:ext cx="9986610" cy="4707890"/>
          </a:xfrm>
          <a:prstGeom prst="rect">
            <a:avLst/>
          </a:prstGeom>
        </p:spPr>
        <p:txBody>
          <a:bodyPr wrap="square">
            <a:spAutoFit/>
          </a:bodyPr>
          <a:lstStyle/>
          <a:p>
            <a:pPr indent="457200" defTabSz="1218565" eaLnBrk="1" latinLnBrk="0" hangingPunct="1">
              <a:lnSpc>
                <a:spcPct val="20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对比度增强除了灰度变换与直方图修正法外，还可以用Wallis和Jong-Sen Lee提出的局部均值和方差进行对比度增强。</a:t>
            </a:r>
          </a:p>
          <a:p>
            <a:pPr indent="457200" defTabSz="1218565" eaLnBrk="1" latinLnBrk="0" hangingPunct="1">
              <a:lnSpc>
                <a:spcPct val="20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若图像中像素</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rPr>
              <a:t>的灰度值用</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rPr>
              <a:t>表示，所谓局部均值和方差是指以</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rPr>
              <a:t>像素为中心</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rPr>
              <a:t>邻域的灰度的均值</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rPr>
              <a:t>和            </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p>
          <a:p>
            <a:pPr indent="457200" defTabSz="1218565" eaLnBrk="1" latinLnBrk="0" hangingPunct="1">
              <a:lnSpc>
                <a:spcPct val="20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如</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下面式子</a:t>
            </a:r>
            <a:r>
              <a:rPr sz="2000" dirty="0">
                <a:solidFill>
                  <a:schemeClr val="tx1">
                    <a:lumMod val="75000"/>
                    <a:lumOff val="25000"/>
                  </a:schemeClr>
                </a:solidFill>
                <a:latin typeface="微软雅黑" panose="020B0503020204020204" pitchFamily="34" charset="-122"/>
                <a:ea typeface="微软雅黑" panose="020B0503020204020204" pitchFamily="34" charset="-122"/>
              </a:rPr>
              <a:t>所示：</a:t>
            </a:r>
          </a:p>
          <a:p>
            <a:pPr defTabSz="1218565">
              <a:lnSpc>
                <a:spcPct val="125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               </a:t>
            </a:r>
          </a:p>
          <a:p>
            <a:pPr defTabSz="1218565">
              <a:lnSpc>
                <a:spcPct val="125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rPr>
              <a:t>     </a:t>
            </a:r>
          </a:p>
          <a:p>
            <a:pPr defTabSz="1218565">
              <a:lnSpc>
                <a:spcPct val="125000"/>
              </a:lnSpc>
              <a:defRPr/>
            </a:pPr>
            <a:endParaRPr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218565">
              <a:lnSpc>
                <a:spcPct val="125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rPr>
              <a:t>     </a:t>
            </a:r>
          </a:p>
        </p:txBody>
      </p:sp>
      <p:grpSp>
        <p:nvGrpSpPr>
          <p:cNvPr id="26" name="组合 25"/>
          <p:cNvGrpSpPr/>
          <p:nvPr/>
        </p:nvGrpSpPr>
        <p:grpSpPr>
          <a:xfrm>
            <a:off x="12334031" y="-183501"/>
            <a:ext cx="660785" cy="1134091"/>
            <a:chOff x="12262780" y="-243178"/>
            <a:chExt cx="732036" cy="1256377"/>
          </a:xfrm>
        </p:grpSpPr>
        <p:sp>
          <p:nvSpPr>
            <p:cNvPr id="33" name="椭圆 32"/>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箭头: 五边形 1"/>
          <p:cNvSpPr/>
          <p:nvPr/>
        </p:nvSpPr>
        <p:spPr>
          <a:xfrm>
            <a:off x="0" y="337185"/>
            <a:ext cx="3089275"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t>局部统计法</a:t>
            </a:r>
          </a:p>
        </p:txBody>
      </p:sp>
      <p:graphicFrame>
        <p:nvGraphicFramePr>
          <p:cNvPr id="4" name="对象 -2147482532"/>
          <p:cNvGraphicFramePr>
            <a:graphicFrameLocks noChangeAspect="1"/>
          </p:cNvGraphicFramePr>
          <p:nvPr/>
        </p:nvGraphicFramePr>
        <p:xfrm>
          <a:off x="3459480" y="2836545"/>
          <a:ext cx="787548" cy="432000"/>
        </p:xfrm>
        <a:graphic>
          <a:graphicData uri="http://schemas.openxmlformats.org/presentationml/2006/ole">
            <mc:AlternateContent xmlns:mc="http://schemas.openxmlformats.org/markup-compatibility/2006">
              <mc:Choice xmlns:v="urn:schemas-microsoft-com:vml" Requires="v">
                <p:oleObj spid="_x0000_s6153" r:id="rId4" imgW="393700" imgH="215900" progId="Equation.KSEE3">
                  <p:embed/>
                </p:oleObj>
              </mc:Choice>
              <mc:Fallback>
                <p:oleObj r:id="rId4" imgW="393700" imgH="215900" progId="Equation.KSEE3">
                  <p:embed/>
                  <p:pic>
                    <p:nvPicPr>
                      <p:cNvPr id="0" name="图片 3075"/>
                      <p:cNvPicPr/>
                      <p:nvPr/>
                    </p:nvPicPr>
                    <p:blipFill>
                      <a:blip r:embed="rId5"/>
                      <a:stretch>
                        <a:fillRect/>
                      </a:stretch>
                    </p:blipFill>
                    <p:spPr>
                      <a:xfrm>
                        <a:off x="3459480" y="2836545"/>
                        <a:ext cx="787548" cy="432000"/>
                      </a:xfrm>
                      <a:prstGeom prst="rect">
                        <a:avLst/>
                      </a:prstGeom>
                      <a:noFill/>
                      <a:ln w="38100">
                        <a:noFill/>
                        <a:miter/>
                      </a:ln>
                    </p:spPr>
                  </p:pic>
                </p:oleObj>
              </mc:Fallback>
            </mc:AlternateContent>
          </a:graphicData>
        </a:graphic>
      </p:graphicFrame>
      <p:graphicFrame>
        <p:nvGraphicFramePr>
          <p:cNvPr id="6" name="对象 -2147482531"/>
          <p:cNvGraphicFramePr>
            <a:graphicFrameLocks noChangeAspect="1"/>
          </p:cNvGraphicFramePr>
          <p:nvPr/>
        </p:nvGraphicFramePr>
        <p:xfrm>
          <a:off x="5524500" y="2911475"/>
          <a:ext cx="1025538" cy="432000"/>
        </p:xfrm>
        <a:graphic>
          <a:graphicData uri="http://schemas.openxmlformats.org/presentationml/2006/ole">
            <mc:AlternateContent xmlns:mc="http://schemas.openxmlformats.org/markup-compatibility/2006">
              <mc:Choice xmlns:v="urn:schemas-microsoft-com:vml" Requires="v">
                <p:oleObj spid="_x0000_s6154" r:id="rId6" imgW="482600" imgH="203200" progId="Equation.KSEE3">
                  <p:embed/>
                </p:oleObj>
              </mc:Choice>
              <mc:Fallback>
                <p:oleObj r:id="rId6" imgW="482600" imgH="203200" progId="Equation.KSEE3">
                  <p:embed/>
                  <p:pic>
                    <p:nvPicPr>
                      <p:cNvPr id="0" name="图片 3"/>
                      <p:cNvPicPr/>
                      <p:nvPr/>
                    </p:nvPicPr>
                    <p:blipFill>
                      <a:blip r:embed="rId7"/>
                      <a:stretch>
                        <a:fillRect/>
                      </a:stretch>
                    </p:blipFill>
                    <p:spPr>
                      <a:xfrm>
                        <a:off x="5524500" y="2911475"/>
                        <a:ext cx="1025538" cy="432000"/>
                      </a:xfrm>
                      <a:prstGeom prst="rect">
                        <a:avLst/>
                      </a:prstGeom>
                      <a:noFill/>
                      <a:ln w="38100">
                        <a:noFill/>
                        <a:miter/>
                      </a:ln>
                    </p:spPr>
                  </p:pic>
                </p:oleObj>
              </mc:Fallback>
            </mc:AlternateContent>
          </a:graphicData>
        </a:graphic>
      </p:graphicFrame>
      <p:graphicFrame>
        <p:nvGraphicFramePr>
          <p:cNvPr id="8" name="对象 -2147482532"/>
          <p:cNvGraphicFramePr>
            <a:graphicFrameLocks noChangeAspect="1"/>
          </p:cNvGraphicFramePr>
          <p:nvPr/>
        </p:nvGraphicFramePr>
        <p:xfrm>
          <a:off x="10462260" y="2875280"/>
          <a:ext cx="853177" cy="468000"/>
        </p:xfrm>
        <a:graphic>
          <a:graphicData uri="http://schemas.openxmlformats.org/presentationml/2006/ole">
            <mc:AlternateContent xmlns:mc="http://schemas.openxmlformats.org/markup-compatibility/2006">
              <mc:Choice xmlns:v="urn:schemas-microsoft-com:vml" Requires="v">
                <p:oleObj spid="_x0000_s6155" r:id="rId8" imgW="393700" imgH="215900" progId="Equation.KSEE3">
                  <p:embed/>
                </p:oleObj>
              </mc:Choice>
              <mc:Fallback>
                <p:oleObj r:id="rId8" imgW="393700" imgH="215900" progId="Equation.KSEE3">
                  <p:embed/>
                  <p:pic>
                    <p:nvPicPr>
                      <p:cNvPr id="0" name="图片 3075"/>
                      <p:cNvPicPr/>
                      <p:nvPr/>
                    </p:nvPicPr>
                    <p:blipFill>
                      <a:blip r:embed="rId5"/>
                      <a:stretch>
                        <a:fillRect/>
                      </a:stretch>
                    </p:blipFill>
                    <p:spPr>
                      <a:xfrm>
                        <a:off x="10462260" y="2875280"/>
                        <a:ext cx="853177" cy="468000"/>
                      </a:xfrm>
                      <a:prstGeom prst="rect">
                        <a:avLst/>
                      </a:prstGeom>
                      <a:noFill/>
                      <a:ln w="38100">
                        <a:noFill/>
                        <a:miter/>
                      </a:ln>
                    </p:spPr>
                  </p:pic>
                </p:oleObj>
              </mc:Fallback>
            </mc:AlternateContent>
          </a:graphicData>
        </a:graphic>
      </p:graphicFrame>
      <p:graphicFrame>
        <p:nvGraphicFramePr>
          <p:cNvPr id="10" name="对象 -2147482529"/>
          <p:cNvGraphicFramePr>
            <a:graphicFrameLocks noChangeAspect="1"/>
          </p:cNvGraphicFramePr>
          <p:nvPr/>
        </p:nvGraphicFramePr>
        <p:xfrm>
          <a:off x="2691130" y="3536315"/>
          <a:ext cx="2324051" cy="432000"/>
        </p:xfrm>
        <a:graphic>
          <a:graphicData uri="http://schemas.openxmlformats.org/presentationml/2006/ole">
            <mc:AlternateContent xmlns:mc="http://schemas.openxmlformats.org/markup-compatibility/2006">
              <mc:Choice xmlns:v="urn:schemas-microsoft-com:vml" Requires="v">
                <p:oleObj spid="_x0000_s6156" r:id="rId9" imgW="1091565" imgH="203200" progId="Equation.KSEE3">
                  <p:embed/>
                </p:oleObj>
              </mc:Choice>
              <mc:Fallback>
                <p:oleObj r:id="rId9" imgW="1091565" imgH="203200" progId="Equation.KSEE3">
                  <p:embed/>
                  <p:pic>
                    <p:nvPicPr>
                      <p:cNvPr id="0" name="图片 8"/>
                      <p:cNvPicPr/>
                      <p:nvPr/>
                    </p:nvPicPr>
                    <p:blipFill>
                      <a:blip r:embed="rId10"/>
                      <a:stretch>
                        <a:fillRect/>
                      </a:stretch>
                    </p:blipFill>
                    <p:spPr>
                      <a:xfrm>
                        <a:off x="2691130" y="3536315"/>
                        <a:ext cx="2324051" cy="432000"/>
                      </a:xfrm>
                      <a:prstGeom prst="rect">
                        <a:avLst/>
                      </a:prstGeom>
                      <a:noFill/>
                      <a:ln w="38100">
                        <a:noFill/>
                        <a:miter/>
                      </a:ln>
                    </p:spPr>
                  </p:pic>
                </p:oleObj>
              </mc:Fallback>
            </mc:AlternateContent>
          </a:graphicData>
        </a:graphic>
      </p:graphicFrame>
      <p:graphicFrame>
        <p:nvGraphicFramePr>
          <p:cNvPr id="12" name="对象 -2147482528"/>
          <p:cNvGraphicFramePr>
            <a:graphicFrameLocks noChangeAspect="1"/>
          </p:cNvGraphicFramePr>
          <p:nvPr/>
        </p:nvGraphicFramePr>
        <p:xfrm>
          <a:off x="7192645" y="3463925"/>
          <a:ext cx="1117367" cy="432000"/>
        </p:xfrm>
        <a:graphic>
          <a:graphicData uri="http://schemas.openxmlformats.org/presentationml/2006/ole">
            <mc:AlternateContent xmlns:mc="http://schemas.openxmlformats.org/markup-compatibility/2006">
              <mc:Choice xmlns:v="urn:schemas-microsoft-com:vml" Requires="v">
                <p:oleObj spid="_x0000_s6157" r:id="rId11" imgW="558800" imgH="215900" progId="Equation.KSEE3">
                  <p:embed/>
                </p:oleObj>
              </mc:Choice>
              <mc:Fallback>
                <p:oleObj r:id="rId11" imgW="558800" imgH="215900" progId="Equation.KSEE3">
                  <p:embed/>
                  <p:pic>
                    <p:nvPicPr>
                      <p:cNvPr id="0" name="图片 9"/>
                      <p:cNvPicPr/>
                      <p:nvPr/>
                    </p:nvPicPr>
                    <p:blipFill>
                      <a:blip r:embed="rId12"/>
                      <a:stretch>
                        <a:fillRect/>
                      </a:stretch>
                    </p:blipFill>
                    <p:spPr>
                      <a:xfrm>
                        <a:off x="7192645" y="3463925"/>
                        <a:ext cx="1117367" cy="432000"/>
                      </a:xfrm>
                      <a:prstGeom prst="rect">
                        <a:avLst/>
                      </a:prstGeom>
                      <a:noFill/>
                      <a:ln w="38100">
                        <a:noFill/>
                        <a:miter/>
                      </a:ln>
                    </p:spPr>
                  </p:pic>
                </p:oleObj>
              </mc:Fallback>
            </mc:AlternateContent>
          </a:graphicData>
        </a:graphic>
      </p:graphicFrame>
      <p:graphicFrame>
        <p:nvGraphicFramePr>
          <p:cNvPr id="14" name="对象 -2147482527"/>
          <p:cNvGraphicFramePr>
            <a:graphicFrameLocks noChangeAspect="1"/>
          </p:cNvGraphicFramePr>
          <p:nvPr/>
        </p:nvGraphicFramePr>
        <p:xfrm>
          <a:off x="8637270" y="3463925"/>
          <a:ext cx="2999340" cy="432000"/>
        </p:xfrm>
        <a:graphic>
          <a:graphicData uri="http://schemas.openxmlformats.org/presentationml/2006/ole">
            <mc:AlternateContent xmlns:mc="http://schemas.openxmlformats.org/markup-compatibility/2006">
              <mc:Choice xmlns:v="urn:schemas-microsoft-com:vml" Requires="v">
                <p:oleObj spid="_x0000_s6158" r:id="rId13" imgW="1587500" imgH="228600" progId="Equation.KSEE3">
                  <p:embed/>
                </p:oleObj>
              </mc:Choice>
              <mc:Fallback>
                <p:oleObj r:id="rId13" imgW="1587500" imgH="228600" progId="Equation.KSEE3">
                  <p:embed/>
                  <p:pic>
                    <p:nvPicPr>
                      <p:cNvPr id="0" name="图片 10"/>
                      <p:cNvPicPr/>
                      <p:nvPr/>
                    </p:nvPicPr>
                    <p:blipFill>
                      <a:blip r:embed="rId14"/>
                      <a:stretch>
                        <a:fillRect/>
                      </a:stretch>
                    </p:blipFill>
                    <p:spPr>
                      <a:xfrm>
                        <a:off x="8637270" y="3463925"/>
                        <a:ext cx="2999340" cy="432000"/>
                      </a:xfrm>
                      <a:prstGeom prst="rect">
                        <a:avLst/>
                      </a:prstGeom>
                      <a:noFill/>
                      <a:ln w="38100">
                        <a:noFill/>
                        <a:miter/>
                      </a:ln>
                    </p:spPr>
                  </p:pic>
                </p:oleObj>
              </mc:Fallback>
            </mc:AlternateContent>
          </a:graphicData>
        </a:graphic>
      </p:graphicFrame>
      <p:graphicFrame>
        <p:nvGraphicFramePr>
          <p:cNvPr id="16" name="对象 -2147482526"/>
          <p:cNvGraphicFramePr>
            <a:graphicFrameLocks noChangeAspect="1"/>
          </p:cNvGraphicFramePr>
          <p:nvPr/>
        </p:nvGraphicFramePr>
        <p:xfrm>
          <a:off x="4062730" y="4340860"/>
          <a:ext cx="5048855" cy="900000"/>
        </p:xfrm>
        <a:graphic>
          <a:graphicData uri="http://schemas.openxmlformats.org/presentationml/2006/ole">
            <mc:AlternateContent xmlns:mc="http://schemas.openxmlformats.org/markup-compatibility/2006">
              <mc:Choice xmlns:v="urn:schemas-microsoft-com:vml" Requires="v">
                <p:oleObj spid="_x0000_s6159" r:id="rId15" imgW="2565400" imgH="457200" progId="Equation.KSEE3">
                  <p:embed/>
                </p:oleObj>
              </mc:Choice>
              <mc:Fallback>
                <p:oleObj r:id="rId15" imgW="2565400" imgH="457200" progId="Equation.KSEE3">
                  <p:embed/>
                  <p:pic>
                    <p:nvPicPr>
                      <p:cNvPr id="0" name="图片 11"/>
                      <p:cNvPicPr/>
                      <p:nvPr/>
                    </p:nvPicPr>
                    <p:blipFill>
                      <a:blip r:embed="rId16"/>
                      <a:stretch>
                        <a:fillRect/>
                      </a:stretch>
                    </p:blipFill>
                    <p:spPr>
                      <a:xfrm>
                        <a:off x="4062730" y="4340860"/>
                        <a:ext cx="5048855" cy="900000"/>
                      </a:xfrm>
                      <a:prstGeom prst="rect">
                        <a:avLst/>
                      </a:prstGeom>
                      <a:noFill/>
                      <a:ln w="38100">
                        <a:noFill/>
                        <a:miter/>
                      </a:ln>
                    </p:spPr>
                  </p:pic>
                </p:oleObj>
              </mc:Fallback>
            </mc:AlternateContent>
          </a:graphicData>
        </a:graphic>
      </p:graphicFrame>
      <p:graphicFrame>
        <p:nvGraphicFramePr>
          <p:cNvPr id="18" name="对象 -2147482371"/>
          <p:cNvGraphicFramePr>
            <a:graphicFrameLocks noChangeAspect="1"/>
          </p:cNvGraphicFramePr>
          <p:nvPr/>
        </p:nvGraphicFramePr>
        <p:xfrm>
          <a:off x="3611880" y="5314950"/>
          <a:ext cx="6648250" cy="900000"/>
        </p:xfrm>
        <a:graphic>
          <a:graphicData uri="http://schemas.openxmlformats.org/presentationml/2006/ole">
            <mc:AlternateContent xmlns:mc="http://schemas.openxmlformats.org/markup-compatibility/2006">
              <mc:Choice xmlns:v="urn:schemas-microsoft-com:vml" Requires="v">
                <p:oleObj spid="_x0000_s6160" r:id="rId17" imgW="3377565" imgH="457200" progId="Equation.KSEE3">
                  <p:embed/>
                </p:oleObj>
              </mc:Choice>
              <mc:Fallback>
                <p:oleObj r:id="rId17" imgW="3377565" imgH="457200" progId="Equation.KSEE3">
                  <p:embed/>
                  <p:pic>
                    <p:nvPicPr>
                      <p:cNvPr id="0" name="图片 12"/>
                      <p:cNvPicPr/>
                      <p:nvPr/>
                    </p:nvPicPr>
                    <p:blipFill>
                      <a:blip r:embed="rId18"/>
                      <a:stretch>
                        <a:fillRect/>
                      </a:stretch>
                    </p:blipFill>
                    <p:spPr>
                      <a:xfrm>
                        <a:off x="3611880" y="5314950"/>
                        <a:ext cx="6648250" cy="90000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custDataLst>
              <p:tags r:id="rId2"/>
            </p:custDataLst>
          </p:nvPr>
        </p:nvSpPr>
        <p:spPr>
          <a:xfrm>
            <a:off x="957489" y="2116999"/>
            <a:ext cx="10943771" cy="4601757"/>
          </a:xfrm>
          <a:prstGeom prst="roundRect">
            <a:avLst>
              <a:gd name="adj" fmla="val 4249"/>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sp>
        <p:nvSpPr>
          <p:cNvPr id="10" name="任意多边形: 形状 9"/>
          <p:cNvSpPr/>
          <p:nvPr>
            <p:custDataLst>
              <p:tags r:id="rId3"/>
            </p:custDataLst>
          </p:nvPr>
        </p:nvSpPr>
        <p:spPr>
          <a:xfrm>
            <a:off x="381362" y="187325"/>
            <a:ext cx="12096026" cy="775504"/>
          </a:xfrm>
          <a:custGeom>
            <a:avLst/>
            <a:gdLst>
              <a:gd name="connsiteX0" fmla="*/ 0 w 12096026"/>
              <a:gd name="connsiteY0" fmla="*/ 0 h 879200"/>
              <a:gd name="connsiteX1" fmla="*/ 12096026 w 12096026"/>
              <a:gd name="connsiteY1" fmla="*/ 0 h 879200"/>
              <a:gd name="connsiteX2" fmla="*/ 11987519 w 12096026"/>
              <a:gd name="connsiteY2" fmla="*/ 47063 h 879200"/>
              <a:gd name="connsiteX3" fmla="*/ 6048013 w 12096026"/>
              <a:gd name="connsiteY3" fmla="*/ 879200 h 879200"/>
              <a:gd name="connsiteX4" fmla="*/ 108507 w 12096026"/>
              <a:gd name="connsiteY4" fmla="*/ 47063 h 87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026" h="879200">
                <a:moveTo>
                  <a:pt x="0" y="0"/>
                </a:moveTo>
                <a:lnTo>
                  <a:pt x="12096026" y="0"/>
                </a:lnTo>
                <a:lnTo>
                  <a:pt x="11987519" y="47063"/>
                </a:lnTo>
                <a:cubicBezTo>
                  <a:pt x="10700312" y="549115"/>
                  <a:pt x="8520454" y="879200"/>
                  <a:pt x="6048013" y="879200"/>
                </a:cubicBezTo>
                <a:cubicBezTo>
                  <a:pt x="3575573" y="879200"/>
                  <a:pt x="1395714" y="549115"/>
                  <a:pt x="108507" y="47063"/>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sp>
        <p:nvSpPr>
          <p:cNvPr id="12" name="矩形 11"/>
          <p:cNvSpPr/>
          <p:nvPr>
            <p:custDataLst>
              <p:tags r:id="rId4"/>
            </p:custDataLst>
          </p:nvPr>
        </p:nvSpPr>
        <p:spPr>
          <a:xfrm>
            <a:off x="1748249" y="1079328"/>
            <a:ext cx="9362251" cy="775504"/>
          </a:xfrm>
          <a:prstGeom prst="rect">
            <a:avLst/>
          </a:prstGeom>
        </p:spPr>
        <p:txBody>
          <a:bodyPr wrap="square" anchor="b">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20000"/>
              </a:lnSpc>
              <a:spcBef>
                <a:spcPts val="0"/>
              </a:spcBef>
              <a:spcAft>
                <a:spcPts val="0"/>
              </a:spcAft>
              <a:buSzPct val="100000"/>
              <a:buNone/>
            </a:pPr>
            <a:r>
              <a:rPr lang="en-US" altLang="zh-CN" sz="3600" b="1" spc="300">
                <a:solidFill>
                  <a:schemeClr val="tx1">
                    <a:lumMod val="85000"/>
                    <a:lumOff val="15000"/>
                  </a:schemeClr>
                </a:solidFill>
                <a:latin typeface="+mn-ea"/>
              </a:rPr>
              <a:t>图像的平滑处理</a:t>
            </a:r>
          </a:p>
        </p:txBody>
      </p:sp>
      <p:sp>
        <p:nvSpPr>
          <p:cNvPr id="13" name="矩形 12"/>
          <p:cNvSpPr/>
          <p:nvPr>
            <p:custDataLst>
              <p:tags r:id="rId5"/>
            </p:custDataLst>
          </p:nvPr>
        </p:nvSpPr>
        <p:spPr>
          <a:xfrm>
            <a:off x="1373412" y="2560330"/>
            <a:ext cx="10111926" cy="3715094"/>
          </a:xfrm>
          <a:prstGeom prst="rect">
            <a:avLst/>
          </a:prstGeom>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l" fontAlgn="ctr">
              <a:lnSpc>
                <a:spcPct val="170000"/>
              </a:lnSpc>
              <a:spcBef>
                <a:spcPts val="1000"/>
              </a:spcBef>
              <a:spcAft>
                <a:spcPts val="0"/>
              </a:spcAft>
              <a:buSzPct val="100000"/>
              <a:buFont typeface="Wingdings" panose="05000000000000000000" charset="0"/>
              <a:buNone/>
            </a:pPr>
            <a:r>
              <a:rPr lang="en-US" altLang="zh-CN" sz="2100" spc="150" dirty="0">
                <a:solidFill>
                  <a:schemeClr val="tx1">
                    <a:lumMod val="75000"/>
                    <a:lumOff val="25000"/>
                  </a:schemeClr>
                </a:solidFill>
                <a:latin typeface="Arial" panose="020B0604020202020204" pitchFamily="34" charset="0"/>
                <a:ea typeface="微软雅黑" panose="020B0503020204020204" pitchFamily="34" charset="-122"/>
              </a:rPr>
              <a:t> </a:t>
            </a:r>
            <a:r>
              <a:rPr lang="en-US" altLang="zh-CN" sz="2400" spc="150" dirty="0">
                <a:solidFill>
                  <a:schemeClr val="tx1">
                    <a:lumMod val="75000"/>
                    <a:lumOff val="25000"/>
                  </a:schemeClr>
                </a:solidFill>
                <a:latin typeface="Arial" panose="020B0604020202020204" pitchFamily="34" charset="0"/>
                <a:ea typeface="微软雅黑" panose="020B0503020204020204" pitchFamily="34" charset="-122"/>
              </a:rPr>
              <a:t>     </a:t>
            </a:r>
            <a:r>
              <a:rPr lang="zh-CN" altLang="en-US" sz="2400" spc="150" dirty="0">
                <a:solidFill>
                  <a:schemeClr val="tx1">
                    <a:lumMod val="75000"/>
                    <a:lumOff val="25000"/>
                  </a:schemeClr>
                </a:solidFill>
                <a:latin typeface="Arial" panose="020B0604020202020204" pitchFamily="34" charset="0"/>
                <a:ea typeface="微软雅黑" panose="020B0503020204020204" pitchFamily="34" charset="-122"/>
              </a:rPr>
              <a:t>为了抑制噪声，使图像亮度趋于平缓的处理方法就是图像平滑。图像平滑是指用于突出图像的宽大区域、低频成分、主干部分或抑制图像噪声和干扰高频成分的图像处理方法，目的是使图像亮度平缓渐变，减小突变梯度，改善图像质量。图像平滑实际上是低通滤波，但是在平滑过程中会导致图像边缘模糊化。 </a:t>
            </a:r>
          </a:p>
        </p:txBody>
      </p:sp>
      <p:sp>
        <p:nvSpPr>
          <p:cNvPr id="2" name="任意多边形: 形状 8"/>
          <p:cNvSpPr/>
          <p:nvPr>
            <p:custDataLst>
              <p:tags r:id="rId6"/>
            </p:custDataLst>
          </p:nvPr>
        </p:nvSpPr>
        <p:spPr>
          <a:xfrm>
            <a:off x="381362" y="187325"/>
            <a:ext cx="12096026" cy="630152"/>
          </a:xfrm>
          <a:custGeom>
            <a:avLst/>
            <a:gdLst>
              <a:gd name="connsiteX0" fmla="*/ 0 w 12096026"/>
              <a:gd name="connsiteY0" fmla="*/ 0 h 879200"/>
              <a:gd name="connsiteX1" fmla="*/ 12096026 w 12096026"/>
              <a:gd name="connsiteY1" fmla="*/ 0 h 879200"/>
              <a:gd name="connsiteX2" fmla="*/ 11987519 w 12096026"/>
              <a:gd name="connsiteY2" fmla="*/ 47063 h 879200"/>
              <a:gd name="connsiteX3" fmla="*/ 6048013 w 12096026"/>
              <a:gd name="connsiteY3" fmla="*/ 879200 h 879200"/>
              <a:gd name="connsiteX4" fmla="*/ 108507 w 12096026"/>
              <a:gd name="connsiteY4" fmla="*/ 47063 h 87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026" h="879200">
                <a:moveTo>
                  <a:pt x="0" y="0"/>
                </a:moveTo>
                <a:lnTo>
                  <a:pt x="12096026" y="0"/>
                </a:lnTo>
                <a:lnTo>
                  <a:pt x="11987519" y="47063"/>
                </a:lnTo>
                <a:cubicBezTo>
                  <a:pt x="10700312" y="549115"/>
                  <a:pt x="8520454" y="879200"/>
                  <a:pt x="6048013" y="879200"/>
                </a:cubicBezTo>
                <a:cubicBezTo>
                  <a:pt x="3575573" y="879200"/>
                  <a:pt x="1395714" y="549115"/>
                  <a:pt x="108507" y="4706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p:cNvGrpSpPr/>
          <p:nvPr>
            <p:custDataLst>
              <p:tags r:id="rId7"/>
            </p:custDataLst>
          </p:nvPr>
        </p:nvGrpSpPr>
        <p:grpSpPr>
          <a:xfrm>
            <a:off x="11190325" y="1337944"/>
            <a:ext cx="590026" cy="392892"/>
            <a:chOff x="7077800" y="1423980"/>
            <a:chExt cx="720000" cy="479441"/>
          </a:xfrm>
          <a:solidFill>
            <a:schemeClr val="accent1">
              <a:lumMod val="20000"/>
              <a:lumOff val="80000"/>
            </a:schemeClr>
          </a:solidFill>
        </p:grpSpPr>
        <p:sp>
          <p:nvSpPr>
            <p:cNvPr id="15" name="任意多边形: 形状 12"/>
            <p:cNvSpPr>
              <a:spLocks noChangeAspect="1"/>
            </p:cNvSpPr>
            <p:nvPr>
              <p:custDataLst>
                <p:tags r:id="rId11"/>
              </p:custDataLst>
            </p:nvPr>
          </p:nvSpPr>
          <p:spPr>
            <a:xfrm>
              <a:off x="7077800" y="1423980"/>
              <a:ext cx="311296" cy="479441"/>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任意多边形: 形状 13"/>
            <p:cNvSpPr>
              <a:spLocks noChangeAspect="1"/>
            </p:cNvSpPr>
            <p:nvPr>
              <p:custDataLst>
                <p:tags r:id="rId12"/>
              </p:custDataLst>
            </p:nvPr>
          </p:nvSpPr>
          <p:spPr>
            <a:xfrm>
              <a:off x="7486504" y="1423980"/>
              <a:ext cx="311296" cy="479441"/>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 name="组合 16"/>
          <p:cNvGrpSpPr/>
          <p:nvPr>
            <p:custDataLst>
              <p:tags r:id="rId8"/>
            </p:custDataLst>
          </p:nvPr>
        </p:nvGrpSpPr>
        <p:grpSpPr>
          <a:xfrm flipH="1" flipV="1">
            <a:off x="1078399" y="1337944"/>
            <a:ext cx="590026" cy="392892"/>
            <a:chOff x="7077800" y="1423980"/>
            <a:chExt cx="720000" cy="479441"/>
          </a:xfrm>
          <a:solidFill>
            <a:schemeClr val="accent1">
              <a:lumMod val="20000"/>
              <a:lumOff val="80000"/>
            </a:schemeClr>
          </a:solidFill>
        </p:grpSpPr>
        <p:sp>
          <p:nvSpPr>
            <p:cNvPr id="18" name="任意多边形: 形状 15"/>
            <p:cNvSpPr>
              <a:spLocks noChangeAspect="1"/>
            </p:cNvSpPr>
            <p:nvPr>
              <p:custDataLst>
                <p:tags r:id="rId9"/>
              </p:custDataLst>
            </p:nvPr>
          </p:nvSpPr>
          <p:spPr>
            <a:xfrm>
              <a:off x="7077800" y="1423980"/>
              <a:ext cx="311296" cy="479441"/>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任意多边形: 形状 16"/>
            <p:cNvSpPr>
              <a:spLocks noChangeAspect="1"/>
            </p:cNvSpPr>
            <p:nvPr>
              <p:custDataLst>
                <p:tags r:id="rId10"/>
              </p:custDataLst>
            </p:nvPr>
          </p:nvSpPr>
          <p:spPr>
            <a:xfrm>
              <a:off x="7486504" y="1423980"/>
              <a:ext cx="311296" cy="479441"/>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prestige"/>
      </p:transition>
    </mc:Choice>
    <mc:Fallback xmlns="">
      <p:transition spd="slow" advClick="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0225" y="1189990"/>
            <a:ext cx="11653520" cy="5631180"/>
          </a:xfrm>
          <a:prstGeom prst="rect">
            <a:avLst/>
          </a:prstGeom>
          <a:solidFill>
            <a:schemeClr val="bg1">
              <a:lumMod val="95000"/>
            </a:schemeClr>
          </a:solidFill>
          <a:ln>
            <a:noFill/>
          </a:ln>
          <a:effectLst>
            <a:outerShdw blurRad="762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283970" y="1189990"/>
            <a:ext cx="10291445" cy="5631180"/>
          </a:xfrm>
          <a:prstGeom prst="rect">
            <a:avLst/>
          </a:prstGeom>
        </p:spPr>
        <p:txBody>
          <a:bodyPr wrap="square">
            <a:spAutoFit/>
          </a:bodyPr>
          <a:lstStyle/>
          <a:p>
            <a:pPr indent="457200" defTabSz="1218565" eaLnBrk="1" latinLnBrk="0" hangingPunct="1">
              <a:lnSpc>
                <a:spcPct val="20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图像噪声是指存在于图像数据中的不必要的或多余的干扰信息。噪声的存在严重影响了遥感图像的质量，因此在图像增强处理和分类处理之前，必须予以纠正。</a:t>
            </a:r>
          </a:p>
          <a:p>
            <a:pPr defTabSz="1218565">
              <a:lnSpc>
                <a:spcPct val="20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图像系统中的噪声来自多方面，经常影响图像质量的噪声源主要有以下几类：</a:t>
            </a:r>
          </a:p>
          <a:p>
            <a:pPr defTabSz="1218565">
              <a:lnSpc>
                <a:spcPct val="200000"/>
              </a:lnSpc>
              <a:defRPr/>
            </a:pPr>
            <a:r>
              <a:rPr sz="2000" b="1" dirty="0">
                <a:solidFill>
                  <a:schemeClr val="accent1"/>
                </a:solidFill>
                <a:latin typeface="微软雅黑" panose="020B0503020204020204" pitchFamily="34" charset="-122"/>
                <a:ea typeface="微软雅黑" panose="020B0503020204020204" pitchFamily="34" charset="-122"/>
              </a:rPr>
              <a:t>（1）</a:t>
            </a:r>
            <a:r>
              <a:rPr sz="2000" dirty="0">
                <a:solidFill>
                  <a:schemeClr val="tx1">
                    <a:lumMod val="75000"/>
                    <a:lumOff val="25000"/>
                  </a:schemeClr>
                </a:solidFill>
                <a:latin typeface="微软雅黑" panose="020B0503020204020204" pitchFamily="34" charset="-122"/>
                <a:ea typeface="微软雅黑" panose="020B0503020204020204" pitchFamily="34" charset="-122"/>
              </a:rPr>
              <a:t>由光和电的基本性质所引起的噪声。</a:t>
            </a:r>
          </a:p>
          <a:p>
            <a:pPr defTabSz="1218565">
              <a:lnSpc>
                <a:spcPct val="200000"/>
              </a:lnSpc>
              <a:defRPr/>
            </a:pPr>
            <a:r>
              <a:rPr sz="2000" b="1" dirty="0">
                <a:solidFill>
                  <a:schemeClr val="accent1"/>
                </a:solidFill>
                <a:latin typeface="微软雅黑" panose="020B0503020204020204" pitchFamily="34" charset="-122"/>
                <a:ea typeface="微软雅黑" panose="020B0503020204020204" pitchFamily="34" charset="-122"/>
              </a:rPr>
              <a:t>（2）</a:t>
            </a:r>
            <a:r>
              <a:rPr sz="2000" dirty="0">
                <a:solidFill>
                  <a:schemeClr val="tx1">
                    <a:lumMod val="75000"/>
                    <a:lumOff val="25000"/>
                  </a:schemeClr>
                </a:solidFill>
                <a:latin typeface="微软雅黑" panose="020B0503020204020204" pitchFamily="34" charset="-122"/>
                <a:ea typeface="微软雅黑" panose="020B0503020204020204" pitchFamily="34" charset="-122"/>
              </a:rPr>
              <a:t>电器的机械运动产生的噪声。如各种接头因抖动引起的电流变化所产生的噪声, 磁头、磁带抖动引起的抖动噪声等。</a:t>
            </a:r>
          </a:p>
          <a:p>
            <a:pPr defTabSz="1218565">
              <a:lnSpc>
                <a:spcPct val="200000"/>
              </a:lnSpc>
              <a:defRPr/>
            </a:pPr>
            <a:r>
              <a:rPr sz="2000" b="1" dirty="0">
                <a:solidFill>
                  <a:schemeClr val="accent1"/>
                </a:solidFill>
                <a:latin typeface="微软雅黑" panose="020B0503020204020204" pitchFamily="34" charset="-122"/>
                <a:ea typeface="微软雅黑" panose="020B0503020204020204" pitchFamily="34" charset="-122"/>
              </a:rPr>
              <a:t>（3）</a:t>
            </a:r>
            <a:r>
              <a:rPr sz="2000" dirty="0">
                <a:solidFill>
                  <a:schemeClr val="tx1">
                    <a:lumMod val="75000"/>
                    <a:lumOff val="25000"/>
                  </a:schemeClr>
                </a:solidFill>
                <a:latin typeface="微软雅黑" panose="020B0503020204020204" pitchFamily="34" charset="-122"/>
                <a:ea typeface="微软雅黑" panose="020B0503020204020204" pitchFamily="34" charset="-122"/>
              </a:rPr>
              <a:t>元器件材料本身引起的噪声。如磁带、磁盘表面缺陷所产生的噪声。</a:t>
            </a:r>
          </a:p>
          <a:p>
            <a:pPr defTabSz="1218565">
              <a:lnSpc>
                <a:spcPct val="200000"/>
              </a:lnSpc>
              <a:defRPr/>
            </a:pPr>
            <a:r>
              <a:rPr sz="2000" b="1" dirty="0">
                <a:solidFill>
                  <a:schemeClr val="accent1"/>
                </a:solidFill>
                <a:latin typeface="微软雅黑" panose="020B0503020204020204" pitchFamily="34" charset="-122"/>
                <a:ea typeface="微软雅黑" panose="020B0503020204020204" pitchFamily="34" charset="-122"/>
              </a:rPr>
              <a:t>（4）</a:t>
            </a:r>
            <a:r>
              <a:rPr sz="2000" dirty="0">
                <a:solidFill>
                  <a:schemeClr val="tx1">
                    <a:lumMod val="75000"/>
                    <a:lumOff val="25000"/>
                  </a:schemeClr>
                </a:solidFill>
                <a:latin typeface="微软雅黑" panose="020B0503020204020204" pitchFamily="34" charset="-122"/>
                <a:ea typeface="微软雅黑" panose="020B0503020204020204" pitchFamily="34" charset="-122"/>
              </a:rPr>
              <a:t>系统内部设备电路所引起的噪声。如电源系统引入的交流噪声和偏转系统引起的噪声等。</a:t>
            </a:r>
          </a:p>
        </p:txBody>
      </p:sp>
      <p:grpSp>
        <p:nvGrpSpPr>
          <p:cNvPr id="26" name="组合 25"/>
          <p:cNvGrpSpPr/>
          <p:nvPr/>
        </p:nvGrpSpPr>
        <p:grpSpPr>
          <a:xfrm>
            <a:off x="12334031" y="-183501"/>
            <a:ext cx="660785" cy="1134091"/>
            <a:chOff x="12262780" y="-243178"/>
            <a:chExt cx="732036" cy="1256377"/>
          </a:xfrm>
        </p:grpSpPr>
        <p:sp>
          <p:nvSpPr>
            <p:cNvPr id="33" name="椭圆 32"/>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箭头: 五边形 1"/>
          <p:cNvSpPr/>
          <p:nvPr/>
        </p:nvSpPr>
        <p:spPr>
          <a:xfrm>
            <a:off x="0" y="337185"/>
            <a:ext cx="2874010"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solidFill>
                  <a:schemeClr val="bg1"/>
                </a:solidFill>
                <a:latin typeface="+mn-ea"/>
                <a:cs typeface="+mn-ea"/>
                <a:sym typeface="+mn-ea"/>
              </a:rPr>
              <a:t>图像噪声</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3725" y="2099310"/>
            <a:ext cx="11653520" cy="3320415"/>
          </a:xfrm>
          <a:prstGeom prst="rect">
            <a:avLst/>
          </a:prstGeom>
          <a:solidFill>
            <a:schemeClr val="bg1">
              <a:lumMod val="95000"/>
            </a:schemeClr>
          </a:solidFill>
          <a:ln>
            <a:noFill/>
          </a:ln>
          <a:effectLst>
            <a:outerShdw blurRad="762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692275" y="2613025"/>
            <a:ext cx="10291445" cy="1938020"/>
          </a:xfrm>
          <a:prstGeom prst="rect">
            <a:avLst/>
          </a:prstGeom>
        </p:spPr>
        <p:txBody>
          <a:bodyPr wrap="square">
            <a:spAutoFit/>
          </a:bodyPr>
          <a:lstStyle/>
          <a:p>
            <a:pPr indent="457200" defTabSz="1218565" eaLnBrk="1" latinLnBrk="0" hangingPunct="1">
              <a:lnSpc>
                <a:spcPct val="20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邻域平均法（也称为均值滤波器）是简单的空域处理方法，与点运算的运算结果只跟该点相关不同，邻域运算运算的结果不仅和本像素点灰度值有关，而且和其他周围的像素点的灰度值也有关联。其核心思想是用几个像素灰度的平均值来代替每个像素的灰度。</a:t>
            </a:r>
          </a:p>
        </p:txBody>
      </p:sp>
      <p:grpSp>
        <p:nvGrpSpPr>
          <p:cNvPr id="26" name="组合 25"/>
          <p:cNvGrpSpPr/>
          <p:nvPr/>
        </p:nvGrpSpPr>
        <p:grpSpPr>
          <a:xfrm>
            <a:off x="12334031" y="-183501"/>
            <a:ext cx="660785" cy="1134091"/>
            <a:chOff x="12262780" y="-243178"/>
            <a:chExt cx="732036" cy="1256377"/>
          </a:xfrm>
        </p:grpSpPr>
        <p:sp>
          <p:nvSpPr>
            <p:cNvPr id="33" name="椭圆 32"/>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箭头: 五边形 1"/>
          <p:cNvSpPr/>
          <p:nvPr/>
        </p:nvSpPr>
        <p:spPr>
          <a:xfrm>
            <a:off x="0" y="337185"/>
            <a:ext cx="3783330"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b="1"/>
              <a:t>邻域平均法</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316990" y="4010660"/>
            <a:ext cx="10193020" cy="2451100"/>
          </a:xfrm>
          <a:prstGeom prst="rect">
            <a:avLst/>
          </a:prstGeom>
          <a:noFill/>
          <a:ln w="19050">
            <a:solidFill>
              <a:srgbClr val="F1BE08"/>
            </a:solidFill>
            <a:prstDash val="lgDashDotDot"/>
          </a:ln>
          <a:effectLst>
            <a:outerShdw blurRad="381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12334031" y="-183501"/>
            <a:ext cx="660785" cy="1134091"/>
            <a:chOff x="12262780" y="-243178"/>
            <a:chExt cx="732036" cy="1256377"/>
          </a:xfrm>
        </p:grpSpPr>
        <p:sp>
          <p:nvSpPr>
            <p:cNvPr id="47" name="椭圆 46"/>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316990" y="768985"/>
            <a:ext cx="10400030" cy="2861310"/>
          </a:xfrm>
          <a:prstGeom prst="rect">
            <a:avLst/>
          </a:prstGeom>
          <a:effectLst/>
        </p:spPr>
        <p:txBody>
          <a:bodyPr wrap="square">
            <a:spAutoFit/>
          </a:bodyPr>
          <a:lstStyle/>
          <a:p>
            <a:pPr indent="457200" algn="l" defTabSz="1218565" eaLnBrk="1" latinLnBrk="0" hangingPunct="1">
              <a:lnSpc>
                <a:spcPct val="150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假设一幅图像　　　 为　　　阵列，对于邻域平均后的图像　　　,它的每个像素的灰度值由包含点　　  邻域的几个像素的灰度级的平均值所决定，因此有：</a:t>
            </a:r>
          </a:p>
          <a:p>
            <a:pPr algn="l" defTabSz="1218565">
              <a:lnSpc>
                <a:spcPct val="150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p>
          <a:p>
            <a:pPr algn="l" defTabSz="1218565">
              <a:lnSpc>
                <a:spcPct val="150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p>
          <a:p>
            <a:pPr indent="457200" algn="l" defTabSz="1218565" eaLnBrk="1" latinLnBrk="0" hangingPunct="1">
              <a:lnSpc>
                <a:spcPct val="150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式中：S是以　　                               </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点</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邻域中心的坐标的集合，但其中不包括   　　 ，M是S内坐标点的总数。常用的邻域为4-邻域点和8-邻域点。如图所示：</a:t>
            </a:r>
          </a:p>
        </p:txBody>
      </p:sp>
      <p:sp>
        <p:nvSpPr>
          <p:cNvPr id="26" name="文本框 25"/>
          <p:cNvSpPr txBox="1"/>
          <p:nvPr/>
        </p:nvSpPr>
        <p:spPr>
          <a:xfrm>
            <a:off x="358140" y="76835"/>
            <a:ext cx="673735" cy="3107690"/>
          </a:xfrm>
          <a:prstGeom prst="rect">
            <a:avLst/>
          </a:prstGeom>
          <a:noFill/>
        </p:spPr>
        <p:txBody>
          <a:bodyPr wrap="square" rtlCol="0">
            <a:spAutoFit/>
          </a:bodyPr>
          <a:lstStyle/>
          <a:p>
            <a:pPr algn="ctr"/>
            <a:r>
              <a:rPr lang="en-US" altLang="zh-CN" sz="2800">
                <a:solidFill>
                  <a:schemeClr val="bg1"/>
                </a:solidFill>
                <a:latin typeface="+mn-ea"/>
                <a:ea typeface="+mn-ea"/>
                <a:cs typeface="+mn-ea"/>
              </a:rPr>
              <a:t>2</a:t>
            </a:r>
          </a:p>
          <a:p>
            <a:pPr algn="ctr"/>
            <a:r>
              <a:rPr lang="en-US" altLang="zh-CN" sz="2800">
                <a:solidFill>
                  <a:schemeClr val="bg1"/>
                </a:solidFill>
                <a:latin typeface="+mn-ea"/>
                <a:ea typeface="+mn-ea"/>
                <a:cs typeface="+mn-ea"/>
              </a:rPr>
              <a:t>·</a:t>
            </a:r>
          </a:p>
          <a:p>
            <a:pPr algn="ctr"/>
            <a:r>
              <a:rPr lang="zh-CN" altLang="en-US" sz="2800">
                <a:solidFill>
                  <a:schemeClr val="bg1"/>
                </a:solidFill>
                <a:latin typeface="+mn-ea"/>
                <a:ea typeface="+mn-ea"/>
                <a:cs typeface="+mn-ea"/>
              </a:rPr>
              <a:t>直</a:t>
            </a:r>
          </a:p>
          <a:p>
            <a:pPr algn="ctr"/>
            <a:r>
              <a:rPr lang="zh-CN" altLang="en-US" sz="2800">
                <a:solidFill>
                  <a:schemeClr val="bg1"/>
                </a:solidFill>
                <a:latin typeface="+mn-ea"/>
                <a:ea typeface="+mn-ea"/>
                <a:cs typeface="+mn-ea"/>
              </a:rPr>
              <a:t>图</a:t>
            </a:r>
          </a:p>
          <a:p>
            <a:pPr algn="ctr"/>
            <a:r>
              <a:rPr lang="zh-CN" altLang="en-US" sz="2800">
                <a:solidFill>
                  <a:schemeClr val="bg1"/>
                </a:solidFill>
                <a:latin typeface="+mn-ea"/>
                <a:ea typeface="+mn-ea"/>
                <a:cs typeface="+mn-ea"/>
              </a:rPr>
              <a:t>修</a:t>
            </a:r>
          </a:p>
          <a:p>
            <a:pPr algn="ctr"/>
            <a:r>
              <a:rPr lang="zh-CN" altLang="en-US" sz="2800">
                <a:solidFill>
                  <a:schemeClr val="bg1"/>
                </a:solidFill>
                <a:latin typeface="+mn-ea"/>
                <a:ea typeface="+mn-ea"/>
                <a:cs typeface="+mn-ea"/>
              </a:rPr>
              <a:t>正</a:t>
            </a:r>
          </a:p>
          <a:p>
            <a:pPr algn="ctr"/>
            <a:r>
              <a:rPr lang="zh-CN" altLang="en-US" sz="2800">
                <a:solidFill>
                  <a:schemeClr val="bg1"/>
                </a:solidFill>
                <a:latin typeface="+mn-ea"/>
                <a:ea typeface="+mn-ea"/>
                <a:cs typeface="+mn-ea"/>
              </a:rPr>
              <a:t>法</a:t>
            </a:r>
          </a:p>
        </p:txBody>
      </p:sp>
      <p:sp>
        <p:nvSpPr>
          <p:cNvPr id="28" name="矩形 14"/>
          <p:cNvSpPr>
            <a:spLocks noChangeArrowheads="1"/>
          </p:cNvSpPr>
          <p:nvPr/>
        </p:nvSpPr>
        <p:spPr bwMode="auto">
          <a:xfrm flipH="1">
            <a:off x="2703830" y="5996940"/>
            <a:ext cx="7032625" cy="337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l" fontAlgn="base">
              <a:spcBef>
                <a:spcPct val="0"/>
              </a:spcBef>
              <a:spcAft>
                <a:spcPct val="0"/>
              </a:spcAft>
            </a:pPr>
            <a:r>
              <a:rPr lang="en-US" sz="1600" b="1" dirty="0">
                <a:latin typeface="微软雅黑" panose="020B0503020204020204" pitchFamily="34" charset="-122"/>
              </a:rPr>
              <a:t>             </a:t>
            </a:r>
            <a:r>
              <a:rPr sz="1600" dirty="0">
                <a:latin typeface="微软雅黑" panose="020B0503020204020204" pitchFamily="34" charset="-122"/>
              </a:rPr>
              <a:t>（a）4-邻域                                  （b）8-邻域</a:t>
            </a:r>
          </a:p>
        </p:txBody>
      </p:sp>
      <p:sp>
        <p:nvSpPr>
          <p:cNvPr id="2" name="箭头: 五边形 19"/>
          <p:cNvSpPr/>
          <p:nvPr/>
        </p:nvSpPr>
        <p:spPr>
          <a:xfrm rot="5400000">
            <a:off x="-641985" y="911225"/>
            <a:ext cx="2585085" cy="763270"/>
          </a:xfrm>
          <a:prstGeom prst="homePlate">
            <a:avLst/>
          </a:prstGeom>
          <a:ln>
            <a:noFill/>
          </a:ln>
          <a:effectLst>
            <a:outerShdw blurRad="4445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13690" y="0"/>
            <a:ext cx="673735" cy="2245360"/>
          </a:xfrm>
          <a:prstGeom prst="rect">
            <a:avLst/>
          </a:prstGeom>
          <a:noFill/>
        </p:spPr>
        <p:txBody>
          <a:bodyPr wrap="square" rtlCol="0">
            <a:spAutoFit/>
          </a:bodyPr>
          <a:lstStyle/>
          <a:p>
            <a:pPr algn="ctr"/>
            <a:r>
              <a:rPr lang="zh-CN" altLang="en-US" sz="2800" b="1">
                <a:solidFill>
                  <a:schemeClr val="bg1"/>
                </a:solidFill>
                <a:latin typeface="+mn-ea"/>
                <a:ea typeface="+mn-ea"/>
                <a:cs typeface="+mn-ea"/>
              </a:rPr>
              <a:t>邻域平均法</a:t>
            </a:r>
          </a:p>
        </p:txBody>
      </p:sp>
      <p:graphicFrame>
        <p:nvGraphicFramePr>
          <p:cNvPr id="3" name="对象 -2147482508"/>
          <p:cNvGraphicFramePr>
            <a:graphicFrameLocks noChangeAspect="1"/>
          </p:cNvGraphicFramePr>
          <p:nvPr/>
        </p:nvGraphicFramePr>
        <p:xfrm>
          <a:off x="3385820" y="935990"/>
          <a:ext cx="769968" cy="324000"/>
        </p:xfrm>
        <a:graphic>
          <a:graphicData uri="http://schemas.openxmlformats.org/presentationml/2006/ole">
            <mc:AlternateContent xmlns:mc="http://schemas.openxmlformats.org/markup-compatibility/2006">
              <mc:Choice xmlns:v="urn:schemas-microsoft-com:vml" Requires="v">
                <p:oleObj spid="_x0000_s7176" r:id="rId4" imgW="482600" imgH="203200" progId="Equation.KSEE3">
                  <p:embed/>
                </p:oleObj>
              </mc:Choice>
              <mc:Fallback>
                <p:oleObj r:id="rId4" imgW="482600" imgH="203200" progId="Equation.KSEE3">
                  <p:embed/>
                  <p:pic>
                    <p:nvPicPr>
                      <p:cNvPr id="0" name="图片 3075"/>
                      <p:cNvPicPr/>
                      <p:nvPr/>
                    </p:nvPicPr>
                    <p:blipFill>
                      <a:blip r:embed="rId5"/>
                      <a:stretch>
                        <a:fillRect/>
                      </a:stretch>
                    </p:blipFill>
                    <p:spPr>
                      <a:xfrm>
                        <a:off x="3385820" y="935990"/>
                        <a:ext cx="769968" cy="324000"/>
                      </a:xfrm>
                      <a:prstGeom prst="rect">
                        <a:avLst/>
                      </a:prstGeom>
                      <a:noFill/>
                      <a:ln w="38100">
                        <a:noFill/>
                        <a:miter/>
                      </a:ln>
                    </p:spPr>
                  </p:pic>
                </p:oleObj>
              </mc:Fallback>
            </mc:AlternateContent>
          </a:graphicData>
        </a:graphic>
      </p:graphicFrame>
      <p:graphicFrame>
        <p:nvGraphicFramePr>
          <p:cNvPr id="4" name="对象 -2147482507"/>
          <p:cNvGraphicFramePr>
            <a:graphicFrameLocks noChangeAspect="1"/>
          </p:cNvGraphicFramePr>
          <p:nvPr/>
        </p:nvGraphicFramePr>
        <p:xfrm>
          <a:off x="4556760" y="988695"/>
          <a:ext cx="641350" cy="271145"/>
        </p:xfrm>
        <a:graphic>
          <a:graphicData uri="http://schemas.openxmlformats.org/presentationml/2006/ole">
            <mc:AlternateContent xmlns:mc="http://schemas.openxmlformats.org/markup-compatibility/2006">
              <mc:Choice xmlns:v="urn:schemas-microsoft-com:vml" Requires="v">
                <p:oleObj spid="_x0000_s7177" r:id="rId6" imgW="419100" imgH="177165" progId="Equation.KSEE3">
                  <p:embed/>
                </p:oleObj>
              </mc:Choice>
              <mc:Fallback>
                <p:oleObj r:id="rId6" imgW="419100" imgH="177165" progId="Equation.KSEE3">
                  <p:embed/>
                  <p:pic>
                    <p:nvPicPr>
                      <p:cNvPr id="0" name="图片 2"/>
                      <p:cNvPicPr/>
                      <p:nvPr/>
                    </p:nvPicPr>
                    <p:blipFill>
                      <a:blip r:embed="rId7"/>
                      <a:stretch>
                        <a:fillRect/>
                      </a:stretch>
                    </p:blipFill>
                    <p:spPr>
                      <a:xfrm>
                        <a:off x="4556760" y="988695"/>
                        <a:ext cx="641350" cy="271145"/>
                      </a:xfrm>
                      <a:prstGeom prst="rect">
                        <a:avLst/>
                      </a:prstGeom>
                      <a:noFill/>
                      <a:ln w="38100">
                        <a:noFill/>
                        <a:miter/>
                      </a:ln>
                    </p:spPr>
                  </p:pic>
                </p:oleObj>
              </mc:Fallback>
            </mc:AlternateContent>
          </a:graphicData>
        </a:graphic>
      </p:graphicFrame>
      <p:graphicFrame>
        <p:nvGraphicFramePr>
          <p:cNvPr id="7" name="对象 -2147482506"/>
          <p:cNvGraphicFramePr>
            <a:graphicFrameLocks noChangeAspect="1"/>
          </p:cNvGraphicFramePr>
          <p:nvPr/>
        </p:nvGraphicFramePr>
        <p:xfrm>
          <a:off x="8561705" y="962025"/>
          <a:ext cx="749206" cy="324000"/>
        </p:xfrm>
        <a:graphic>
          <a:graphicData uri="http://schemas.openxmlformats.org/presentationml/2006/ole">
            <mc:AlternateContent xmlns:mc="http://schemas.openxmlformats.org/markup-compatibility/2006">
              <mc:Choice xmlns:v="urn:schemas-microsoft-com:vml" Requires="v">
                <p:oleObj spid="_x0000_s7178" r:id="rId8" imgW="469900" imgH="203200" progId="Equation.KSEE3">
                  <p:embed/>
                </p:oleObj>
              </mc:Choice>
              <mc:Fallback>
                <p:oleObj r:id="rId8" imgW="469900" imgH="203200" progId="Equation.KSEE3">
                  <p:embed/>
                  <p:pic>
                    <p:nvPicPr>
                      <p:cNvPr id="0" name="图片 3"/>
                      <p:cNvPicPr/>
                      <p:nvPr/>
                    </p:nvPicPr>
                    <p:blipFill>
                      <a:blip r:embed="rId9"/>
                      <a:stretch>
                        <a:fillRect/>
                      </a:stretch>
                    </p:blipFill>
                    <p:spPr>
                      <a:xfrm>
                        <a:off x="8561705" y="962025"/>
                        <a:ext cx="749206" cy="324000"/>
                      </a:xfrm>
                      <a:prstGeom prst="rect">
                        <a:avLst/>
                      </a:prstGeom>
                      <a:noFill/>
                      <a:ln w="38100">
                        <a:noFill/>
                        <a:miter/>
                      </a:ln>
                    </p:spPr>
                  </p:pic>
                </p:oleObj>
              </mc:Fallback>
            </mc:AlternateContent>
          </a:graphicData>
        </a:graphic>
      </p:graphicFrame>
      <p:graphicFrame>
        <p:nvGraphicFramePr>
          <p:cNvPr id="9" name="对象 -2147482505"/>
          <p:cNvGraphicFramePr>
            <a:graphicFrameLocks noChangeAspect="1"/>
          </p:cNvGraphicFramePr>
          <p:nvPr/>
        </p:nvGraphicFramePr>
        <p:xfrm>
          <a:off x="3027045" y="1418590"/>
          <a:ext cx="586760" cy="324000"/>
        </p:xfrm>
        <a:graphic>
          <a:graphicData uri="http://schemas.openxmlformats.org/presentationml/2006/ole">
            <mc:AlternateContent xmlns:mc="http://schemas.openxmlformats.org/markup-compatibility/2006">
              <mc:Choice xmlns:v="urn:schemas-microsoft-com:vml" Requires="v">
                <p:oleObj spid="_x0000_s7179" r:id="rId10" imgW="368300" imgH="203200" progId="Equation.KSEE3">
                  <p:embed/>
                </p:oleObj>
              </mc:Choice>
              <mc:Fallback>
                <p:oleObj r:id="rId10" imgW="368300" imgH="203200" progId="Equation.KSEE3">
                  <p:embed/>
                  <p:pic>
                    <p:nvPicPr>
                      <p:cNvPr id="0" name="图片 5"/>
                      <p:cNvPicPr/>
                      <p:nvPr/>
                    </p:nvPicPr>
                    <p:blipFill>
                      <a:blip r:embed="rId11"/>
                      <a:stretch>
                        <a:fillRect/>
                      </a:stretch>
                    </p:blipFill>
                    <p:spPr>
                      <a:xfrm>
                        <a:off x="3027045" y="1418590"/>
                        <a:ext cx="586760" cy="324000"/>
                      </a:xfrm>
                      <a:prstGeom prst="rect">
                        <a:avLst/>
                      </a:prstGeom>
                      <a:noFill/>
                      <a:ln w="38100">
                        <a:noFill/>
                        <a:miter/>
                      </a:ln>
                    </p:spPr>
                  </p:pic>
                </p:oleObj>
              </mc:Fallback>
            </mc:AlternateContent>
          </a:graphicData>
        </a:graphic>
      </p:graphicFrame>
      <p:graphicFrame>
        <p:nvGraphicFramePr>
          <p:cNvPr id="11" name="对象 -2147482504"/>
          <p:cNvGraphicFramePr>
            <a:graphicFrameLocks noChangeAspect="1"/>
          </p:cNvGraphicFramePr>
          <p:nvPr/>
        </p:nvGraphicFramePr>
        <p:xfrm>
          <a:off x="4154805" y="1765935"/>
          <a:ext cx="2799544" cy="828000"/>
        </p:xfrm>
        <a:graphic>
          <a:graphicData uri="http://schemas.openxmlformats.org/presentationml/2006/ole">
            <mc:AlternateContent xmlns:mc="http://schemas.openxmlformats.org/markup-compatibility/2006">
              <mc:Choice xmlns:v="urn:schemas-microsoft-com:vml" Requires="v">
                <p:oleObj spid="_x0000_s7180" r:id="rId12" imgW="1459865" imgH="431800" progId="Equation.KSEE3">
                  <p:embed/>
                </p:oleObj>
              </mc:Choice>
              <mc:Fallback>
                <p:oleObj r:id="rId12" imgW="1459865" imgH="431800" progId="Equation.KSEE3">
                  <p:embed/>
                  <p:pic>
                    <p:nvPicPr>
                      <p:cNvPr id="0" name="图片 6"/>
                      <p:cNvPicPr/>
                      <p:nvPr/>
                    </p:nvPicPr>
                    <p:blipFill>
                      <a:blip r:embed="rId13"/>
                      <a:stretch>
                        <a:fillRect/>
                      </a:stretch>
                    </p:blipFill>
                    <p:spPr>
                      <a:xfrm>
                        <a:off x="4154805" y="1765935"/>
                        <a:ext cx="2799544" cy="828000"/>
                      </a:xfrm>
                      <a:prstGeom prst="rect">
                        <a:avLst/>
                      </a:prstGeom>
                      <a:noFill/>
                      <a:ln w="38100">
                        <a:noFill/>
                        <a:miter/>
                      </a:ln>
                    </p:spPr>
                  </p:pic>
                </p:oleObj>
              </mc:Fallback>
            </mc:AlternateContent>
          </a:graphicData>
        </a:graphic>
      </p:graphicFrame>
      <p:graphicFrame>
        <p:nvGraphicFramePr>
          <p:cNvPr id="13" name="对象 -2147482503"/>
          <p:cNvGraphicFramePr>
            <a:graphicFrameLocks noChangeAspect="1"/>
          </p:cNvGraphicFramePr>
          <p:nvPr/>
        </p:nvGraphicFramePr>
        <p:xfrm>
          <a:off x="3385820" y="2731135"/>
          <a:ext cx="2674800" cy="432000"/>
        </p:xfrm>
        <a:graphic>
          <a:graphicData uri="http://schemas.openxmlformats.org/presentationml/2006/ole">
            <mc:AlternateContent xmlns:mc="http://schemas.openxmlformats.org/markup-compatibility/2006">
              <mc:Choice xmlns:v="urn:schemas-microsoft-com:vml" Requires="v">
                <p:oleObj spid="_x0000_s7181" r:id="rId14" imgW="1257300" imgH="203200" progId="Equation.KSEE3">
                  <p:embed/>
                </p:oleObj>
              </mc:Choice>
              <mc:Fallback>
                <p:oleObj r:id="rId14" imgW="1257300" imgH="203200" progId="Equation.KSEE3">
                  <p:embed/>
                  <p:pic>
                    <p:nvPicPr>
                      <p:cNvPr id="0" name="图片 7"/>
                      <p:cNvPicPr/>
                      <p:nvPr/>
                    </p:nvPicPr>
                    <p:blipFill>
                      <a:blip r:embed="rId15"/>
                      <a:stretch>
                        <a:fillRect/>
                      </a:stretch>
                    </p:blipFill>
                    <p:spPr>
                      <a:xfrm>
                        <a:off x="3385820" y="2731135"/>
                        <a:ext cx="2674800" cy="432000"/>
                      </a:xfrm>
                      <a:prstGeom prst="rect">
                        <a:avLst/>
                      </a:prstGeom>
                      <a:noFill/>
                      <a:ln w="38100">
                        <a:noFill/>
                        <a:miter/>
                      </a:ln>
                    </p:spPr>
                  </p:pic>
                </p:oleObj>
              </mc:Fallback>
            </mc:AlternateContent>
          </a:graphicData>
        </a:graphic>
      </p:graphicFrame>
      <p:graphicFrame>
        <p:nvGraphicFramePr>
          <p:cNvPr id="17" name="对象 -2147482502"/>
          <p:cNvGraphicFramePr>
            <a:graphicFrameLocks noChangeAspect="1"/>
          </p:cNvGraphicFramePr>
          <p:nvPr/>
        </p:nvGraphicFramePr>
        <p:xfrm>
          <a:off x="10727055" y="2731135"/>
          <a:ext cx="783277" cy="432000"/>
        </p:xfrm>
        <a:graphic>
          <a:graphicData uri="http://schemas.openxmlformats.org/presentationml/2006/ole">
            <mc:AlternateContent xmlns:mc="http://schemas.openxmlformats.org/markup-compatibility/2006">
              <mc:Choice xmlns:v="urn:schemas-microsoft-com:vml" Requires="v">
                <p:oleObj spid="_x0000_s7182" r:id="rId16" imgW="368300" imgH="203200" progId="Equation.KSEE3">
                  <p:embed/>
                </p:oleObj>
              </mc:Choice>
              <mc:Fallback>
                <p:oleObj r:id="rId16" imgW="368300" imgH="203200" progId="Equation.KSEE3">
                  <p:embed/>
                  <p:pic>
                    <p:nvPicPr>
                      <p:cNvPr id="0" name="图片 8"/>
                      <p:cNvPicPr/>
                      <p:nvPr/>
                    </p:nvPicPr>
                    <p:blipFill>
                      <a:blip r:embed="rId11"/>
                      <a:stretch>
                        <a:fillRect/>
                      </a:stretch>
                    </p:blipFill>
                    <p:spPr>
                      <a:xfrm>
                        <a:off x="10727055" y="2731135"/>
                        <a:ext cx="783277" cy="432000"/>
                      </a:xfrm>
                      <a:prstGeom prst="rect">
                        <a:avLst/>
                      </a:prstGeom>
                      <a:noFill/>
                      <a:ln w="38100">
                        <a:noFill/>
                        <a:miter/>
                      </a:ln>
                    </p:spPr>
                  </p:pic>
                </p:oleObj>
              </mc:Fallback>
            </mc:AlternateContent>
          </a:graphicData>
        </a:graphic>
      </p:graphicFrame>
      <p:grpSp>
        <p:nvGrpSpPr>
          <p:cNvPr id="20" name="组合 19"/>
          <p:cNvGrpSpPr/>
          <p:nvPr/>
        </p:nvGrpSpPr>
        <p:grpSpPr>
          <a:xfrm>
            <a:off x="3631565" y="5631815"/>
            <a:ext cx="4764405" cy="292100"/>
            <a:chOff x="2066290" y="3290376"/>
            <a:chExt cx="4764405" cy="284623"/>
          </a:xfrm>
        </p:grpSpPr>
        <p:cxnSp>
          <p:nvCxnSpPr>
            <p:cNvPr id="21" name="直接箭头连接符 20"/>
            <p:cNvCxnSpPr/>
            <p:nvPr/>
          </p:nvCxnSpPr>
          <p:spPr>
            <a:xfrm>
              <a:off x="2066290" y="3436620"/>
              <a:ext cx="4764405" cy="0"/>
            </a:xfrm>
            <a:prstGeom prst="straightConnector1">
              <a:avLst/>
            </a:prstGeom>
            <a:ln>
              <a:solidFill>
                <a:schemeClr val="bg2"/>
              </a:solidFill>
              <a:tailEnd type="triangle"/>
            </a:ln>
            <a:effectLst/>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5957376" y="3290376"/>
              <a:ext cx="277249" cy="27724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2A2B2D"/>
                </a:solidFill>
                <a:latin typeface="微软雅黑" panose="020B0503020204020204" pitchFamily="34" charset="-122"/>
                <a:ea typeface="微软雅黑" panose="020B0503020204020204" pitchFamily="34" charset="-122"/>
              </a:endParaRPr>
            </a:p>
          </p:txBody>
        </p:sp>
        <p:sp>
          <p:nvSpPr>
            <p:cNvPr id="24" name="椭圆 23"/>
            <p:cNvSpPr/>
            <p:nvPr/>
          </p:nvSpPr>
          <p:spPr>
            <a:xfrm>
              <a:off x="2066322" y="3297750"/>
              <a:ext cx="277249" cy="27724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2A2B2D"/>
                </a:solidFill>
                <a:latin typeface="微软雅黑" panose="020B0503020204020204" pitchFamily="34" charset="-122"/>
                <a:ea typeface="微软雅黑" panose="020B0503020204020204" pitchFamily="34" charset="-122"/>
              </a:endParaRPr>
            </a:p>
          </p:txBody>
        </p:sp>
      </p:grpSp>
      <p:pic>
        <p:nvPicPr>
          <p:cNvPr id="25" name="图片 128"/>
          <p:cNvPicPr>
            <a:picLocks noChangeAspect="1"/>
          </p:cNvPicPr>
          <p:nvPr/>
        </p:nvPicPr>
        <p:blipFill>
          <a:blip r:embed="rId17"/>
          <a:stretch>
            <a:fillRect/>
          </a:stretch>
        </p:blipFill>
        <p:spPr>
          <a:xfrm>
            <a:off x="3318510" y="4191635"/>
            <a:ext cx="5390343" cy="144000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2334031" y="-183501"/>
            <a:ext cx="660785" cy="1134091"/>
            <a:chOff x="12262780" y="-243178"/>
            <a:chExt cx="732036" cy="1256377"/>
          </a:xfrm>
        </p:grpSpPr>
        <p:sp>
          <p:nvSpPr>
            <p:cNvPr id="47" name="椭圆 46"/>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254125" y="1722120"/>
            <a:ext cx="10847705" cy="3553460"/>
          </a:xfrm>
          <a:prstGeom prst="rect">
            <a:avLst/>
          </a:prstGeom>
          <a:effectLst/>
        </p:spPr>
        <p:txBody>
          <a:bodyPr wrap="square">
            <a:spAutoFit/>
          </a:bodyPr>
          <a:lstStyle/>
          <a:p>
            <a:pPr indent="457200" algn="l" defTabSz="1218565" eaLnBrk="1" latinLnBrk="0" hangingPunct="1">
              <a:lnSpc>
                <a:spcPct val="200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在Halcon中均值滤波可以用mean_image算子。</a:t>
            </a:r>
          </a:p>
          <a:p>
            <a:pPr algn="ctr" defTabSz="1218565">
              <a:lnSpc>
                <a:spcPct val="200000"/>
              </a:lnSpc>
              <a:defRPr/>
            </a:pPr>
            <a:r>
              <a:rPr lang="zh-CN" sz="2000" dirty="0">
                <a:solidFill>
                  <a:schemeClr val="tx1"/>
                </a:solidFill>
                <a:effectLst/>
                <a:latin typeface="微软雅黑" panose="020B0503020204020204" pitchFamily="34" charset="-122"/>
                <a:ea typeface="微软雅黑" panose="020B0503020204020204" pitchFamily="34" charset="-122"/>
              </a:rPr>
              <a:t>mean_image(Image : ImageMean : MaskWidth, MaskHeight : )</a:t>
            </a:r>
          </a:p>
          <a:p>
            <a:pPr algn="l" defTabSz="1218565">
              <a:lnSpc>
                <a:spcPct val="200000"/>
              </a:lnSpc>
              <a:defRPr/>
            </a:pPr>
            <a:endParaRPr lang="zh-CN" sz="2000" dirty="0">
              <a:solidFill>
                <a:schemeClr val="tx1"/>
              </a:solidFill>
              <a:effectLst/>
              <a:latin typeface="微软雅黑" panose="020B0503020204020204" pitchFamily="34" charset="-122"/>
              <a:ea typeface="微软雅黑" panose="020B0503020204020204" pitchFamily="34" charset="-122"/>
            </a:endParaRPr>
          </a:p>
          <a:p>
            <a:pPr algn="l" defTabSz="1218565">
              <a:lnSpc>
                <a:spcPct val="125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p>
          <a:p>
            <a:pPr indent="457200" algn="l" defTabSz="1218565" eaLnBrk="1" latinLnBrk="0" hangingPunct="1">
              <a:lnSpc>
                <a:spcPct val="200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图像邻域平均法算法简单，计算速度快但它的主要缺点是在降低噪声的同时使图像产生模糊，特别在边缘和细节处。图像所用的邻域半径越大，则图像的模糊程度越大。</a:t>
            </a:r>
          </a:p>
        </p:txBody>
      </p:sp>
      <p:sp>
        <p:nvSpPr>
          <p:cNvPr id="26" name="文本框 25"/>
          <p:cNvSpPr txBox="1"/>
          <p:nvPr/>
        </p:nvSpPr>
        <p:spPr>
          <a:xfrm>
            <a:off x="358140" y="76835"/>
            <a:ext cx="673735" cy="3107690"/>
          </a:xfrm>
          <a:prstGeom prst="rect">
            <a:avLst/>
          </a:prstGeom>
          <a:noFill/>
        </p:spPr>
        <p:txBody>
          <a:bodyPr wrap="square" rtlCol="0">
            <a:spAutoFit/>
          </a:bodyPr>
          <a:lstStyle/>
          <a:p>
            <a:pPr algn="ctr"/>
            <a:r>
              <a:rPr lang="en-US" altLang="zh-CN" sz="2800">
                <a:solidFill>
                  <a:schemeClr val="bg1"/>
                </a:solidFill>
                <a:latin typeface="+mn-ea"/>
                <a:ea typeface="+mn-ea"/>
                <a:cs typeface="+mn-ea"/>
              </a:rPr>
              <a:t>2</a:t>
            </a:r>
          </a:p>
          <a:p>
            <a:pPr algn="ctr"/>
            <a:r>
              <a:rPr lang="en-US" altLang="zh-CN" sz="2800">
                <a:solidFill>
                  <a:schemeClr val="bg1"/>
                </a:solidFill>
                <a:latin typeface="+mn-ea"/>
                <a:ea typeface="+mn-ea"/>
                <a:cs typeface="+mn-ea"/>
              </a:rPr>
              <a:t>·</a:t>
            </a:r>
          </a:p>
          <a:p>
            <a:pPr algn="ctr"/>
            <a:r>
              <a:rPr lang="zh-CN" altLang="en-US" sz="2800">
                <a:solidFill>
                  <a:schemeClr val="bg1"/>
                </a:solidFill>
                <a:latin typeface="+mn-ea"/>
                <a:ea typeface="+mn-ea"/>
                <a:cs typeface="+mn-ea"/>
              </a:rPr>
              <a:t>直</a:t>
            </a:r>
          </a:p>
          <a:p>
            <a:pPr algn="ctr"/>
            <a:r>
              <a:rPr lang="zh-CN" altLang="en-US" sz="2800">
                <a:solidFill>
                  <a:schemeClr val="bg1"/>
                </a:solidFill>
                <a:latin typeface="+mn-ea"/>
                <a:ea typeface="+mn-ea"/>
                <a:cs typeface="+mn-ea"/>
              </a:rPr>
              <a:t>图</a:t>
            </a:r>
          </a:p>
          <a:p>
            <a:pPr algn="ctr"/>
            <a:r>
              <a:rPr lang="zh-CN" altLang="en-US" sz="2800">
                <a:solidFill>
                  <a:schemeClr val="bg1"/>
                </a:solidFill>
                <a:latin typeface="+mn-ea"/>
                <a:ea typeface="+mn-ea"/>
                <a:cs typeface="+mn-ea"/>
              </a:rPr>
              <a:t>修</a:t>
            </a:r>
          </a:p>
          <a:p>
            <a:pPr algn="ctr"/>
            <a:r>
              <a:rPr lang="zh-CN" altLang="en-US" sz="2800">
                <a:solidFill>
                  <a:schemeClr val="bg1"/>
                </a:solidFill>
                <a:latin typeface="+mn-ea"/>
                <a:ea typeface="+mn-ea"/>
                <a:cs typeface="+mn-ea"/>
              </a:rPr>
              <a:t>正</a:t>
            </a:r>
          </a:p>
          <a:p>
            <a:pPr algn="ctr"/>
            <a:r>
              <a:rPr lang="zh-CN" altLang="en-US" sz="2800">
                <a:solidFill>
                  <a:schemeClr val="bg1"/>
                </a:solidFill>
                <a:latin typeface="+mn-ea"/>
                <a:ea typeface="+mn-ea"/>
                <a:cs typeface="+mn-ea"/>
              </a:rPr>
              <a:t>法</a:t>
            </a:r>
          </a:p>
        </p:txBody>
      </p:sp>
      <p:sp>
        <p:nvSpPr>
          <p:cNvPr id="2" name="箭头: 五边形 19"/>
          <p:cNvSpPr/>
          <p:nvPr/>
        </p:nvSpPr>
        <p:spPr>
          <a:xfrm rot="5400000">
            <a:off x="-667385" y="936625"/>
            <a:ext cx="2635885" cy="763270"/>
          </a:xfrm>
          <a:prstGeom prst="homePlate">
            <a:avLst/>
          </a:prstGeom>
          <a:ln>
            <a:noFill/>
          </a:ln>
          <a:effectLst>
            <a:outerShdw blurRad="4445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13690" y="0"/>
            <a:ext cx="673735" cy="2245360"/>
          </a:xfrm>
          <a:prstGeom prst="rect">
            <a:avLst/>
          </a:prstGeom>
          <a:noFill/>
        </p:spPr>
        <p:txBody>
          <a:bodyPr wrap="square" rtlCol="0">
            <a:spAutoFit/>
          </a:bodyPr>
          <a:lstStyle/>
          <a:p>
            <a:pPr algn="ctr"/>
            <a:r>
              <a:rPr lang="zh-CN" altLang="en-US" sz="2800" b="1">
                <a:solidFill>
                  <a:schemeClr val="bg1"/>
                </a:solidFill>
                <a:latin typeface="+mn-ea"/>
                <a:ea typeface="+mn-ea"/>
                <a:cs typeface="+mn-ea"/>
              </a:rPr>
              <a:t>邻域平均法</a:t>
            </a:r>
          </a:p>
        </p:txBody>
      </p:sp>
      <p:sp>
        <p:nvSpPr>
          <p:cNvPr id="27" name="减号 26"/>
          <p:cNvSpPr/>
          <p:nvPr/>
        </p:nvSpPr>
        <p:spPr>
          <a:xfrm>
            <a:off x="-637540" y="3418840"/>
            <a:ext cx="14631035" cy="403225"/>
          </a:xfrm>
          <a:prstGeom prst="mathMinu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25095" y="1129665"/>
            <a:ext cx="12608560" cy="573976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r>
              <a:rPr lang="en-US" altLang="zh-CN" sz="2400"/>
              <a:t>                                                                 </a:t>
            </a:r>
            <a:endParaRPr lang="zh-CN" altLang="en-US" sz="1800">
              <a:latin typeface="华文楷体" panose="02010600040101010101" charset="-122"/>
              <a:ea typeface="华文楷体" panose="02010600040101010101" charset="-122"/>
              <a:cs typeface="华文楷体" panose="02010600040101010101" charset="-122"/>
            </a:endParaRPr>
          </a:p>
        </p:txBody>
      </p:sp>
      <p:sp>
        <p:nvSpPr>
          <p:cNvPr id="11" name="矩形 10"/>
          <p:cNvSpPr/>
          <p:nvPr/>
        </p:nvSpPr>
        <p:spPr>
          <a:xfrm>
            <a:off x="248920" y="1261110"/>
            <a:ext cx="7911465" cy="5477510"/>
          </a:xfrm>
          <a:prstGeom prst="rect">
            <a:avLst/>
          </a:prstGeom>
          <a:ln w="19050">
            <a:noFill/>
            <a:prstDash val="lgDashDotDot"/>
          </a:ln>
        </p:spPr>
        <p:txBody>
          <a:bodyPr wrap="square">
            <a:spAutoFit/>
          </a:bodyPr>
          <a:lstStyle/>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均值滤波实例</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程序如下：</a:t>
            </a:r>
          </a:p>
          <a:p>
            <a:pPr algn="l" defTabSz="1218565">
              <a:lnSpc>
                <a:spcPct val="125000"/>
              </a:lnSpc>
              <a:defRPr/>
            </a:pPr>
            <a:endParaRPr sz="2000" dirty="0">
              <a:solidFill>
                <a:schemeClr val="bg1"/>
              </a:solidFill>
              <a:latin typeface="Times New Roman" panose="02020603050405020304" pitchFamily="18" charset="0"/>
              <a:cs typeface="Times New Roman" panose="02020603050405020304" pitchFamily="18" charset="0"/>
            </a:endParaRP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*读取图像</a:t>
            </a: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read_image (Image, 'D:/panda.jpg')</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*关闭窗口</a:t>
            </a: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dev_close_window ( )</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*重新打开窗口</a:t>
            </a: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dev_open_window (0, 0, 512, 512, 'black', WindowHandle)</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*显示图像，将图像灰度化dev_display (Image)</a:t>
            </a:r>
          </a:p>
          <a:p>
            <a:pPr algn="l" defTabSz="1218565">
              <a:lnSpc>
                <a:spcPct val="125000"/>
              </a:lnSpc>
              <a:defRPr/>
            </a:pP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rgb1_to_gray (Image, GrayImage)</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*添加高斯噪声</a:t>
            </a: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gauss_distribution (20, Distribution)</a:t>
            </a:r>
          </a:p>
          <a:p>
            <a:pPr algn="l" defTabSz="1218565">
              <a:lnSpc>
                <a:spcPct val="125000"/>
              </a:lnSpc>
              <a:defRPr/>
            </a:pP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add_noise_distribution (GrayImage, ImageNoise, Distribution)</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*均值滤波处理</a:t>
            </a: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mean_image (ImageNoise, ImageMean, 5, 5)</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*显示图像</a:t>
            </a: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dev_display (ImageMean)</a:t>
            </a:r>
          </a:p>
        </p:txBody>
      </p:sp>
      <p:sp>
        <p:nvSpPr>
          <p:cNvPr id="5" name="箭头: 五边形 1"/>
          <p:cNvSpPr/>
          <p:nvPr/>
        </p:nvSpPr>
        <p:spPr>
          <a:xfrm>
            <a:off x="0" y="337185"/>
            <a:ext cx="3442970"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sym typeface="+mn-ea"/>
              </a:rPr>
              <a:t>图像的平滑处理</a:t>
            </a:r>
          </a:p>
        </p:txBody>
      </p:sp>
      <p:sp>
        <p:nvSpPr>
          <p:cNvPr id="3" name="矩形 2"/>
          <p:cNvSpPr/>
          <p:nvPr/>
        </p:nvSpPr>
        <p:spPr>
          <a:xfrm>
            <a:off x="8414385" y="1355090"/>
            <a:ext cx="4179570" cy="553085"/>
          </a:xfrm>
          <a:prstGeom prst="rect">
            <a:avLst/>
          </a:prstGeom>
        </p:spPr>
        <p:txBody>
          <a:bodyPr wrap="square">
            <a:spAutoFit/>
          </a:bodyPr>
          <a:lstStyle/>
          <a:p>
            <a:pPr algn="l" defTabSz="1218565">
              <a:lnSpc>
                <a:spcPct val="150000"/>
              </a:lnSpc>
              <a:defRPr/>
            </a:pPr>
            <a:r>
              <a:rPr sz="2000" dirty="0">
                <a:solidFill>
                  <a:schemeClr val="bg1"/>
                </a:solidFill>
                <a:latin typeface="Times New Roman" panose="02020603050405020304" pitchFamily="18" charset="0"/>
                <a:cs typeface="Times New Roman" panose="02020603050405020304" pitchFamily="18" charset="0"/>
                <a:sym typeface="+mn-ea"/>
              </a:rPr>
              <a:t>程序执行结果如图所示</a:t>
            </a:r>
            <a:r>
              <a:rPr sz="1600" dirty="0">
                <a:solidFill>
                  <a:schemeClr val="bg1"/>
                </a:solidFill>
                <a:latin typeface="Times New Roman" panose="02020603050405020304" pitchFamily="18" charset="0"/>
                <a:cs typeface="Times New Roman" panose="02020603050405020304" pitchFamily="18" charset="0"/>
                <a:sym typeface="+mn-ea"/>
              </a:rPr>
              <a:t>：</a:t>
            </a:r>
            <a:endParaRPr lang="zh-CN" sz="1600" dirty="0">
              <a:ln w="12700" cmpd="sng">
                <a:solidFill>
                  <a:schemeClr val="accent4"/>
                </a:solidFill>
                <a:prstDash val="solid"/>
              </a:ln>
              <a:solidFill>
                <a:schemeClr val="bg1"/>
              </a:solidFill>
              <a:effectLst/>
              <a:latin typeface="Times New Roman" panose="02020603050405020304" pitchFamily="18" charset="0"/>
              <a:cs typeface="Times New Roman" panose="02020603050405020304" pitchFamily="18" charset="0"/>
              <a:sym typeface="+mn-ea"/>
            </a:endParaRPr>
          </a:p>
        </p:txBody>
      </p:sp>
      <p:sp>
        <p:nvSpPr>
          <p:cNvPr id="6" name="矩形 5"/>
          <p:cNvSpPr/>
          <p:nvPr/>
        </p:nvSpPr>
        <p:spPr>
          <a:xfrm>
            <a:off x="8414385" y="1355090"/>
            <a:ext cx="4059555" cy="5514340"/>
          </a:xfrm>
          <a:prstGeom prst="rect">
            <a:avLst/>
          </a:prstGeom>
          <a:noFill/>
          <a:ln w="25400">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14"/>
          <p:cNvSpPr>
            <a:spLocks noChangeArrowheads="1"/>
          </p:cNvSpPr>
          <p:nvPr/>
        </p:nvSpPr>
        <p:spPr bwMode="auto">
          <a:xfrm flipH="1">
            <a:off x="10600055" y="2831465"/>
            <a:ext cx="1805305" cy="5835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dirty="0">
                <a:solidFill>
                  <a:schemeClr val="bg1"/>
                </a:solidFill>
                <a:latin typeface="微软雅黑" panose="020B0503020204020204" pitchFamily="34" charset="-122"/>
              </a:rPr>
              <a:t>（</a:t>
            </a:r>
            <a:r>
              <a:rPr lang="en-US" altLang="zh-CN" sz="1600" dirty="0">
                <a:solidFill>
                  <a:schemeClr val="bg1"/>
                </a:solidFill>
                <a:latin typeface="微软雅黑" panose="020B0503020204020204" pitchFamily="34" charset="-122"/>
              </a:rPr>
              <a:t>a</a:t>
            </a:r>
            <a:r>
              <a:rPr lang="zh-CN" altLang="en-US" sz="1600" dirty="0">
                <a:solidFill>
                  <a:schemeClr val="bg1"/>
                </a:solidFill>
                <a:latin typeface="微软雅黑" panose="020B0503020204020204" pitchFamily="34" charset="-122"/>
              </a:rPr>
              <a:t>）带有高斯</a:t>
            </a:r>
          </a:p>
          <a:p>
            <a:pPr algn="ctr" fontAlgn="base">
              <a:spcBef>
                <a:spcPct val="0"/>
              </a:spcBef>
              <a:spcAft>
                <a:spcPct val="0"/>
              </a:spcAft>
            </a:pPr>
            <a:r>
              <a:rPr lang="zh-CN" altLang="en-US" sz="1600" dirty="0">
                <a:solidFill>
                  <a:schemeClr val="bg1"/>
                </a:solidFill>
                <a:latin typeface="微软雅黑" panose="020B0503020204020204" pitchFamily="34" charset="-122"/>
              </a:rPr>
              <a:t>         噪声图片    </a:t>
            </a:r>
          </a:p>
        </p:txBody>
      </p:sp>
      <p:sp>
        <p:nvSpPr>
          <p:cNvPr id="2" name="矩形 14"/>
          <p:cNvSpPr>
            <a:spLocks noChangeArrowheads="1"/>
          </p:cNvSpPr>
          <p:nvPr/>
        </p:nvSpPr>
        <p:spPr bwMode="auto">
          <a:xfrm flipH="1">
            <a:off x="10600055" y="5353050"/>
            <a:ext cx="1805305" cy="5835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dirty="0">
                <a:solidFill>
                  <a:schemeClr val="bg1"/>
                </a:solidFill>
                <a:latin typeface="微软雅黑" panose="020B0503020204020204" pitchFamily="34" charset="-122"/>
              </a:rPr>
              <a:t>（</a:t>
            </a:r>
            <a:r>
              <a:rPr lang="en-US" altLang="zh-CN" sz="1600" dirty="0">
                <a:solidFill>
                  <a:schemeClr val="bg1"/>
                </a:solidFill>
                <a:latin typeface="微软雅黑" panose="020B0503020204020204" pitchFamily="34" charset="-122"/>
              </a:rPr>
              <a:t>b</a:t>
            </a:r>
            <a:r>
              <a:rPr lang="zh-CN" altLang="en-US" sz="1600" dirty="0">
                <a:solidFill>
                  <a:schemeClr val="bg1"/>
                </a:solidFill>
                <a:latin typeface="微软雅黑" panose="020B0503020204020204" pitchFamily="34" charset="-122"/>
              </a:rPr>
              <a:t>）均值滤波</a:t>
            </a:r>
          </a:p>
          <a:p>
            <a:pPr algn="ctr" fontAlgn="base">
              <a:spcBef>
                <a:spcPct val="0"/>
              </a:spcBef>
              <a:spcAft>
                <a:spcPct val="0"/>
              </a:spcAft>
            </a:pPr>
            <a:r>
              <a:rPr lang="zh-CN" altLang="en-US" sz="1600" dirty="0">
                <a:solidFill>
                  <a:schemeClr val="bg1"/>
                </a:solidFill>
                <a:latin typeface="微软雅黑" panose="020B0503020204020204" pitchFamily="34" charset="-122"/>
              </a:rPr>
              <a:t>      后图片</a:t>
            </a:r>
          </a:p>
        </p:txBody>
      </p:sp>
      <p:pic>
        <p:nvPicPr>
          <p:cNvPr id="4" name="图片 4" descr="1585324940(1)"/>
          <p:cNvPicPr>
            <a:picLocks noChangeAspect="1"/>
          </p:cNvPicPr>
          <p:nvPr/>
        </p:nvPicPr>
        <p:blipFill>
          <a:blip r:embed="rId3"/>
          <a:stretch>
            <a:fillRect/>
          </a:stretch>
        </p:blipFill>
        <p:spPr>
          <a:xfrm>
            <a:off x="8663305" y="2105660"/>
            <a:ext cx="2011680" cy="2011680"/>
          </a:xfrm>
          <a:prstGeom prst="rect">
            <a:avLst/>
          </a:prstGeom>
        </p:spPr>
      </p:pic>
      <p:pic>
        <p:nvPicPr>
          <p:cNvPr id="7" name="图片 5" descr="1585324979(1)"/>
          <p:cNvPicPr>
            <a:picLocks noChangeAspect="1"/>
          </p:cNvPicPr>
          <p:nvPr/>
        </p:nvPicPr>
        <p:blipFill>
          <a:blip r:embed="rId4"/>
          <a:stretch>
            <a:fillRect/>
          </a:stretch>
        </p:blipFill>
        <p:spPr>
          <a:xfrm>
            <a:off x="8663305" y="4496435"/>
            <a:ext cx="2012315" cy="201231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custDataLst>
              <p:tags r:id="rId2"/>
            </p:custDataLst>
          </p:nvPr>
        </p:nvSpPr>
        <p:spPr>
          <a:xfrm>
            <a:off x="957489" y="2116999"/>
            <a:ext cx="10943771" cy="4601757"/>
          </a:xfrm>
          <a:prstGeom prst="roundRect">
            <a:avLst>
              <a:gd name="adj" fmla="val 4249"/>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sp>
        <p:nvSpPr>
          <p:cNvPr id="10" name="任意多边形: 形状 9"/>
          <p:cNvSpPr/>
          <p:nvPr>
            <p:custDataLst>
              <p:tags r:id="rId3"/>
            </p:custDataLst>
          </p:nvPr>
        </p:nvSpPr>
        <p:spPr>
          <a:xfrm>
            <a:off x="381362" y="187325"/>
            <a:ext cx="12096026" cy="775504"/>
          </a:xfrm>
          <a:custGeom>
            <a:avLst/>
            <a:gdLst>
              <a:gd name="connsiteX0" fmla="*/ 0 w 12096026"/>
              <a:gd name="connsiteY0" fmla="*/ 0 h 879200"/>
              <a:gd name="connsiteX1" fmla="*/ 12096026 w 12096026"/>
              <a:gd name="connsiteY1" fmla="*/ 0 h 879200"/>
              <a:gd name="connsiteX2" fmla="*/ 11987519 w 12096026"/>
              <a:gd name="connsiteY2" fmla="*/ 47063 h 879200"/>
              <a:gd name="connsiteX3" fmla="*/ 6048013 w 12096026"/>
              <a:gd name="connsiteY3" fmla="*/ 879200 h 879200"/>
              <a:gd name="connsiteX4" fmla="*/ 108507 w 12096026"/>
              <a:gd name="connsiteY4" fmla="*/ 47063 h 87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026" h="879200">
                <a:moveTo>
                  <a:pt x="0" y="0"/>
                </a:moveTo>
                <a:lnTo>
                  <a:pt x="12096026" y="0"/>
                </a:lnTo>
                <a:lnTo>
                  <a:pt x="11987519" y="47063"/>
                </a:lnTo>
                <a:cubicBezTo>
                  <a:pt x="10700312" y="549115"/>
                  <a:pt x="8520454" y="879200"/>
                  <a:pt x="6048013" y="879200"/>
                </a:cubicBezTo>
                <a:cubicBezTo>
                  <a:pt x="3575573" y="879200"/>
                  <a:pt x="1395714" y="549115"/>
                  <a:pt x="108507" y="47063"/>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sp>
        <p:nvSpPr>
          <p:cNvPr id="12" name="矩形 11"/>
          <p:cNvSpPr/>
          <p:nvPr>
            <p:custDataLst>
              <p:tags r:id="rId4"/>
            </p:custDataLst>
          </p:nvPr>
        </p:nvSpPr>
        <p:spPr>
          <a:xfrm>
            <a:off x="1748249" y="1079328"/>
            <a:ext cx="9362251" cy="775504"/>
          </a:xfrm>
          <a:prstGeom prst="rect">
            <a:avLst/>
          </a:prstGeom>
        </p:spPr>
        <p:txBody>
          <a:bodyPr wrap="square" anchor="b">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20000"/>
              </a:lnSpc>
              <a:spcBef>
                <a:spcPts val="0"/>
              </a:spcBef>
              <a:spcAft>
                <a:spcPts val="0"/>
              </a:spcAft>
              <a:buSzPct val="100000"/>
              <a:buNone/>
            </a:pPr>
            <a:r>
              <a:rPr lang="en-US" altLang="zh-CN" sz="3600" b="1" spc="300">
                <a:solidFill>
                  <a:schemeClr val="tx1">
                    <a:lumMod val="85000"/>
                    <a:lumOff val="15000"/>
                  </a:schemeClr>
                </a:solidFill>
                <a:latin typeface="+mn-ea"/>
              </a:rPr>
              <a:t>ROI</a:t>
            </a:r>
          </a:p>
        </p:txBody>
      </p:sp>
      <p:sp>
        <p:nvSpPr>
          <p:cNvPr id="13" name="矩形 12"/>
          <p:cNvSpPr/>
          <p:nvPr>
            <p:custDataLst>
              <p:tags r:id="rId5"/>
            </p:custDataLst>
          </p:nvPr>
        </p:nvSpPr>
        <p:spPr>
          <a:xfrm>
            <a:off x="1373412" y="2560330"/>
            <a:ext cx="10111926" cy="3715094"/>
          </a:xfrm>
          <a:prstGeom prst="rect">
            <a:avLst/>
          </a:prstGeom>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l" fontAlgn="ctr">
              <a:lnSpc>
                <a:spcPct val="170000"/>
              </a:lnSpc>
              <a:spcBef>
                <a:spcPts val="1000"/>
              </a:spcBef>
              <a:spcAft>
                <a:spcPts val="0"/>
              </a:spcAft>
              <a:buSzPct val="100000"/>
              <a:buFont typeface="Wingdings" panose="05000000000000000000" charset="0"/>
              <a:buNone/>
            </a:pPr>
            <a:r>
              <a:rPr lang="en-US" altLang="zh-CN" sz="2100" spc="150" dirty="0">
                <a:solidFill>
                  <a:schemeClr val="tx1">
                    <a:lumMod val="75000"/>
                    <a:lumOff val="25000"/>
                  </a:schemeClr>
                </a:solidFill>
                <a:latin typeface="Arial" panose="020B0604020202020204" pitchFamily="34" charset="0"/>
                <a:ea typeface="微软雅黑" panose="020B0503020204020204" pitchFamily="34" charset="-122"/>
              </a:rPr>
              <a:t> </a:t>
            </a:r>
            <a:r>
              <a:rPr lang="en-US" altLang="zh-CN" sz="2400" spc="150" dirty="0">
                <a:solidFill>
                  <a:schemeClr val="tx1">
                    <a:lumMod val="75000"/>
                    <a:lumOff val="25000"/>
                  </a:schemeClr>
                </a:solidFill>
                <a:latin typeface="Arial" panose="020B0604020202020204" pitchFamily="34" charset="0"/>
                <a:ea typeface="微软雅黑" panose="020B0503020204020204" pitchFamily="34" charset="-122"/>
              </a:rPr>
              <a:t>     </a:t>
            </a:r>
            <a:r>
              <a:rPr lang="zh-CN" altLang="en-US" sz="2400" spc="150" dirty="0">
                <a:solidFill>
                  <a:schemeClr val="tx1">
                    <a:lumMod val="75000"/>
                    <a:lumOff val="25000"/>
                  </a:schemeClr>
                </a:solidFill>
                <a:latin typeface="Arial" panose="020B0604020202020204" pitchFamily="34" charset="0"/>
                <a:ea typeface="微软雅黑" panose="020B0503020204020204" pitchFamily="34" charset="-122"/>
              </a:rPr>
              <a:t>感兴趣区域，即ROI。在Halcon中，ROI是常用的一个算子，ROI就是从被处理的图像以方框、圆、椭圆、不规则多边形等方式勾勒出需要处理的区域，这个区域是你的图像分析所关注的重点。使用ROI可以减少计算量，加快图像处理速度，提高效率。</a:t>
            </a:r>
          </a:p>
        </p:txBody>
      </p:sp>
      <p:sp>
        <p:nvSpPr>
          <p:cNvPr id="2" name="任意多边形: 形状 8"/>
          <p:cNvSpPr/>
          <p:nvPr>
            <p:custDataLst>
              <p:tags r:id="rId6"/>
            </p:custDataLst>
          </p:nvPr>
        </p:nvSpPr>
        <p:spPr>
          <a:xfrm>
            <a:off x="381362" y="187325"/>
            <a:ext cx="12096026" cy="630152"/>
          </a:xfrm>
          <a:custGeom>
            <a:avLst/>
            <a:gdLst>
              <a:gd name="connsiteX0" fmla="*/ 0 w 12096026"/>
              <a:gd name="connsiteY0" fmla="*/ 0 h 879200"/>
              <a:gd name="connsiteX1" fmla="*/ 12096026 w 12096026"/>
              <a:gd name="connsiteY1" fmla="*/ 0 h 879200"/>
              <a:gd name="connsiteX2" fmla="*/ 11987519 w 12096026"/>
              <a:gd name="connsiteY2" fmla="*/ 47063 h 879200"/>
              <a:gd name="connsiteX3" fmla="*/ 6048013 w 12096026"/>
              <a:gd name="connsiteY3" fmla="*/ 879200 h 879200"/>
              <a:gd name="connsiteX4" fmla="*/ 108507 w 12096026"/>
              <a:gd name="connsiteY4" fmla="*/ 47063 h 87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026" h="879200">
                <a:moveTo>
                  <a:pt x="0" y="0"/>
                </a:moveTo>
                <a:lnTo>
                  <a:pt x="12096026" y="0"/>
                </a:lnTo>
                <a:lnTo>
                  <a:pt x="11987519" y="47063"/>
                </a:lnTo>
                <a:cubicBezTo>
                  <a:pt x="10700312" y="549115"/>
                  <a:pt x="8520454" y="879200"/>
                  <a:pt x="6048013" y="879200"/>
                </a:cubicBezTo>
                <a:cubicBezTo>
                  <a:pt x="3575573" y="879200"/>
                  <a:pt x="1395714" y="549115"/>
                  <a:pt x="108507" y="4706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p:cNvGrpSpPr/>
          <p:nvPr>
            <p:custDataLst>
              <p:tags r:id="rId7"/>
            </p:custDataLst>
          </p:nvPr>
        </p:nvGrpSpPr>
        <p:grpSpPr>
          <a:xfrm>
            <a:off x="11190325" y="1337944"/>
            <a:ext cx="590026" cy="392892"/>
            <a:chOff x="7077800" y="1423980"/>
            <a:chExt cx="720000" cy="479441"/>
          </a:xfrm>
          <a:solidFill>
            <a:schemeClr val="accent1">
              <a:lumMod val="20000"/>
              <a:lumOff val="80000"/>
            </a:schemeClr>
          </a:solidFill>
        </p:grpSpPr>
        <p:sp>
          <p:nvSpPr>
            <p:cNvPr id="15" name="任意多边形: 形状 12"/>
            <p:cNvSpPr>
              <a:spLocks noChangeAspect="1"/>
            </p:cNvSpPr>
            <p:nvPr>
              <p:custDataLst>
                <p:tags r:id="rId11"/>
              </p:custDataLst>
            </p:nvPr>
          </p:nvSpPr>
          <p:spPr>
            <a:xfrm>
              <a:off x="7077800" y="1423980"/>
              <a:ext cx="311296" cy="479441"/>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任意多边形: 形状 13"/>
            <p:cNvSpPr>
              <a:spLocks noChangeAspect="1"/>
            </p:cNvSpPr>
            <p:nvPr>
              <p:custDataLst>
                <p:tags r:id="rId12"/>
              </p:custDataLst>
            </p:nvPr>
          </p:nvSpPr>
          <p:spPr>
            <a:xfrm>
              <a:off x="7486504" y="1423980"/>
              <a:ext cx="311296" cy="479441"/>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 name="组合 16"/>
          <p:cNvGrpSpPr/>
          <p:nvPr>
            <p:custDataLst>
              <p:tags r:id="rId8"/>
            </p:custDataLst>
          </p:nvPr>
        </p:nvGrpSpPr>
        <p:grpSpPr>
          <a:xfrm flipH="1" flipV="1">
            <a:off x="1078399" y="1337944"/>
            <a:ext cx="590026" cy="392892"/>
            <a:chOff x="7077800" y="1423980"/>
            <a:chExt cx="720000" cy="479441"/>
          </a:xfrm>
          <a:solidFill>
            <a:schemeClr val="accent1">
              <a:lumMod val="20000"/>
              <a:lumOff val="80000"/>
            </a:schemeClr>
          </a:solidFill>
        </p:grpSpPr>
        <p:sp>
          <p:nvSpPr>
            <p:cNvPr id="18" name="任意多边形: 形状 15"/>
            <p:cNvSpPr>
              <a:spLocks noChangeAspect="1"/>
            </p:cNvSpPr>
            <p:nvPr>
              <p:custDataLst>
                <p:tags r:id="rId9"/>
              </p:custDataLst>
            </p:nvPr>
          </p:nvSpPr>
          <p:spPr>
            <a:xfrm>
              <a:off x="7077800" y="1423980"/>
              <a:ext cx="311296" cy="479441"/>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任意多边形: 形状 16"/>
            <p:cNvSpPr>
              <a:spLocks noChangeAspect="1"/>
            </p:cNvSpPr>
            <p:nvPr>
              <p:custDataLst>
                <p:tags r:id="rId10"/>
              </p:custDataLst>
            </p:nvPr>
          </p:nvSpPr>
          <p:spPr>
            <a:xfrm>
              <a:off x="7486504" y="1423980"/>
              <a:ext cx="311296" cy="479441"/>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prestige"/>
      </p:transition>
    </mc:Choice>
    <mc:Fallback xmlns="">
      <p:transition spd="slow" advClick="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3725" y="1327785"/>
            <a:ext cx="11653520" cy="5138420"/>
          </a:xfrm>
          <a:prstGeom prst="rect">
            <a:avLst/>
          </a:prstGeom>
          <a:solidFill>
            <a:schemeClr val="bg1">
              <a:lumMod val="95000"/>
            </a:schemeClr>
          </a:solidFill>
          <a:ln>
            <a:noFill/>
          </a:ln>
          <a:effectLst>
            <a:outerShdw blurRad="762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513205" y="1400175"/>
            <a:ext cx="6108700" cy="6247130"/>
          </a:xfrm>
          <a:prstGeom prst="rect">
            <a:avLst/>
          </a:prstGeom>
        </p:spPr>
        <p:txBody>
          <a:bodyPr wrap="square">
            <a:spAutoFit/>
          </a:bodyPr>
          <a:lstStyle/>
          <a:p>
            <a:pPr indent="457200" defTabSz="1218565" eaLnBrk="1" latinLnBrk="0" hangingPunct="1">
              <a:lnSpc>
                <a:spcPct val="20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中值滤波是对一个滑动窗口内的像素的灰度值进行排序，用其中值代替窗口中心像素的灰度值的滤波方法。它是一种非线性信号平滑处理技术，能有效消除孤立点和线段的干扰，可以减弱或消除傅立叶空间的高频分量，但也影响低频分量。</a:t>
            </a:r>
          </a:p>
          <a:p>
            <a:pPr indent="457200" defTabSz="1218565" eaLnBrk="1" latinLnBrk="0" hangingPunct="1">
              <a:lnSpc>
                <a:spcPct val="20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高频分量往往是图像中区域边缘灰度值急剧变化的部分，该滤波可将这些分量消除，从而达到使图像平滑的效果。</a:t>
            </a:r>
          </a:p>
          <a:p>
            <a:pPr indent="457200" defTabSz="1218565" eaLnBrk="1" latinLnBrk="0" hangingPunct="1">
              <a:lnSpc>
                <a:spcPct val="200000"/>
              </a:lnSpc>
              <a:defRPr/>
            </a:pPr>
            <a:endParaRPr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defTabSz="1218565" eaLnBrk="1" latinLnBrk="0" hangingPunct="1">
              <a:lnSpc>
                <a:spcPct val="200000"/>
              </a:lnSpc>
              <a:defRPr/>
            </a:pPr>
            <a:endParaRPr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2334031" y="-183501"/>
            <a:ext cx="660785" cy="1134091"/>
            <a:chOff x="12262780" y="-243178"/>
            <a:chExt cx="732036" cy="1256377"/>
          </a:xfrm>
        </p:grpSpPr>
        <p:sp>
          <p:nvSpPr>
            <p:cNvPr id="33" name="椭圆 32"/>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箭头: 五边形 1"/>
          <p:cNvSpPr/>
          <p:nvPr/>
        </p:nvSpPr>
        <p:spPr>
          <a:xfrm>
            <a:off x="0" y="337185"/>
            <a:ext cx="2800985"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b="1"/>
              <a:t>中值滤波法</a:t>
            </a:r>
          </a:p>
        </p:txBody>
      </p:sp>
      <p:pic>
        <p:nvPicPr>
          <p:cNvPr id="49" name="图片 247"/>
          <p:cNvPicPr>
            <a:picLocks noChangeAspect="1"/>
          </p:cNvPicPr>
          <p:nvPr/>
        </p:nvPicPr>
        <p:blipFill>
          <a:blip r:embed="rId3"/>
          <a:stretch>
            <a:fillRect/>
          </a:stretch>
        </p:blipFill>
        <p:spPr>
          <a:xfrm>
            <a:off x="8561705" y="1513840"/>
            <a:ext cx="2955290" cy="476631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9205595" y="337185"/>
            <a:ext cx="3128010" cy="6053455"/>
          </a:xfrm>
          <a:prstGeom prst="rect">
            <a:avLst/>
          </a:prstGeom>
          <a:noFill/>
          <a:ln w="19050">
            <a:solidFill>
              <a:srgbClr val="F1BE08"/>
            </a:solidFill>
            <a:prstDash val="lgDashDotDot"/>
          </a:ln>
          <a:effectLst>
            <a:outerShdw blurRad="381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12334031" y="-183501"/>
            <a:ext cx="660785" cy="1134091"/>
            <a:chOff x="12262780" y="-243178"/>
            <a:chExt cx="732036" cy="1256377"/>
          </a:xfrm>
        </p:grpSpPr>
        <p:sp>
          <p:nvSpPr>
            <p:cNvPr id="47" name="椭圆 46"/>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316355" y="768985"/>
            <a:ext cx="7244080" cy="5485130"/>
          </a:xfrm>
          <a:prstGeom prst="rect">
            <a:avLst/>
          </a:prstGeom>
          <a:effectLst/>
        </p:spPr>
        <p:txBody>
          <a:bodyPr wrap="square">
            <a:spAutoFit/>
          </a:bodyPr>
          <a:lstStyle/>
          <a:p>
            <a:pPr indent="457200" algn="l" defTabSz="1218565" eaLnBrk="1" latinLnBrk="0" hangingPunct="1">
              <a:lnSpc>
                <a:spcPct val="200000"/>
              </a:lnSpc>
              <a:defRPr/>
            </a:pPr>
            <a:r>
              <a:rPr lang="zh-CN" sz="1800" dirty="0">
                <a:solidFill>
                  <a:schemeClr val="tx1">
                    <a:lumMod val="75000"/>
                    <a:lumOff val="25000"/>
                  </a:schemeClr>
                </a:solidFill>
                <a:latin typeface="微软雅黑" panose="020B0503020204020204" pitchFamily="34" charset="-122"/>
                <a:ea typeface="微软雅黑" panose="020B0503020204020204" pitchFamily="34" charset="-122"/>
              </a:rPr>
              <a:t>设一维的数字序列　　　　  取窗口长度为n（奇数），若要对此一维序列进行中值滤波，就是每次从序列中取出n个数　　　　　　　　　        　                                     ,  其中为窗口的中心点值，再窗口内的n个点的值按其数值大小排序，取这组数据的中值作为滤波后的输出值。一维中值滤波的数学表达式为</a:t>
            </a:r>
          </a:p>
          <a:p>
            <a:pPr algn="l" defTabSz="1218565">
              <a:lnSpc>
                <a:spcPct val="125000"/>
              </a:lnSpc>
              <a:defRPr/>
            </a:pPr>
            <a:r>
              <a:rPr lang="zh-CN" sz="1800" dirty="0">
                <a:solidFill>
                  <a:schemeClr val="tx1">
                    <a:lumMod val="75000"/>
                    <a:lumOff val="25000"/>
                  </a:schemeClr>
                </a:solidFill>
                <a:latin typeface="微软雅黑" panose="020B0503020204020204" pitchFamily="34" charset="-122"/>
                <a:ea typeface="微软雅黑" panose="020B0503020204020204" pitchFamily="34" charset="-122"/>
              </a:rPr>
              <a:t>	　　　　　　　　　　　　　　　　　　　</a:t>
            </a:r>
          </a:p>
          <a:p>
            <a:pPr algn="l" defTabSz="1218565">
              <a:lnSpc>
                <a:spcPct val="200000"/>
              </a:lnSpc>
              <a:defRPr/>
            </a:pPr>
            <a:endParaRPr 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gn="l" defTabSz="1218565" eaLnBrk="1" latinLnBrk="0" hangingPunct="1">
              <a:lnSpc>
                <a:spcPct val="200000"/>
              </a:lnSpc>
              <a:defRPr/>
            </a:pPr>
            <a:r>
              <a:rPr lang="zh-CN" sz="1800" dirty="0">
                <a:solidFill>
                  <a:schemeClr val="tx1">
                    <a:lumMod val="75000"/>
                    <a:lumOff val="25000"/>
                  </a:schemeClr>
                </a:solidFill>
                <a:latin typeface="微软雅黑" panose="020B0503020204020204" pitchFamily="34" charset="-122"/>
                <a:ea typeface="微软雅黑" panose="020B0503020204020204" pitchFamily="34" charset="-122"/>
              </a:rPr>
              <a:t>一维中值滤波的概念很容易推广到二维。一般来说，二维中值滤波器比一维滤波器更能抑制噪声。二维模板通常为3×3、5×5的区域，也可以是不同的形状，如线形、圆形、十字形、方形等，如右图所示。</a:t>
            </a:r>
          </a:p>
        </p:txBody>
      </p:sp>
      <p:sp>
        <p:nvSpPr>
          <p:cNvPr id="26" name="文本框 25"/>
          <p:cNvSpPr txBox="1"/>
          <p:nvPr/>
        </p:nvSpPr>
        <p:spPr>
          <a:xfrm>
            <a:off x="358140" y="76835"/>
            <a:ext cx="673735" cy="3107690"/>
          </a:xfrm>
          <a:prstGeom prst="rect">
            <a:avLst/>
          </a:prstGeom>
          <a:noFill/>
        </p:spPr>
        <p:txBody>
          <a:bodyPr wrap="square" rtlCol="0">
            <a:spAutoFit/>
          </a:bodyPr>
          <a:lstStyle/>
          <a:p>
            <a:pPr algn="ctr"/>
            <a:r>
              <a:rPr lang="en-US" altLang="zh-CN" sz="2800">
                <a:solidFill>
                  <a:schemeClr val="bg1"/>
                </a:solidFill>
                <a:latin typeface="+mn-ea"/>
                <a:ea typeface="+mn-ea"/>
                <a:cs typeface="+mn-ea"/>
              </a:rPr>
              <a:t>2</a:t>
            </a:r>
          </a:p>
          <a:p>
            <a:pPr algn="ctr"/>
            <a:r>
              <a:rPr lang="en-US" altLang="zh-CN" sz="2800">
                <a:solidFill>
                  <a:schemeClr val="bg1"/>
                </a:solidFill>
                <a:latin typeface="+mn-ea"/>
                <a:ea typeface="+mn-ea"/>
                <a:cs typeface="+mn-ea"/>
              </a:rPr>
              <a:t>·</a:t>
            </a:r>
          </a:p>
          <a:p>
            <a:pPr algn="ctr"/>
            <a:r>
              <a:rPr lang="zh-CN" altLang="en-US" sz="2800">
                <a:solidFill>
                  <a:schemeClr val="bg1"/>
                </a:solidFill>
                <a:latin typeface="+mn-ea"/>
                <a:ea typeface="+mn-ea"/>
                <a:cs typeface="+mn-ea"/>
              </a:rPr>
              <a:t>直</a:t>
            </a:r>
          </a:p>
          <a:p>
            <a:pPr algn="ctr"/>
            <a:r>
              <a:rPr lang="zh-CN" altLang="en-US" sz="2800">
                <a:solidFill>
                  <a:schemeClr val="bg1"/>
                </a:solidFill>
                <a:latin typeface="+mn-ea"/>
                <a:ea typeface="+mn-ea"/>
                <a:cs typeface="+mn-ea"/>
              </a:rPr>
              <a:t>图</a:t>
            </a:r>
          </a:p>
          <a:p>
            <a:pPr algn="ctr"/>
            <a:r>
              <a:rPr lang="zh-CN" altLang="en-US" sz="2800">
                <a:solidFill>
                  <a:schemeClr val="bg1"/>
                </a:solidFill>
                <a:latin typeface="+mn-ea"/>
                <a:ea typeface="+mn-ea"/>
                <a:cs typeface="+mn-ea"/>
              </a:rPr>
              <a:t>修</a:t>
            </a:r>
          </a:p>
          <a:p>
            <a:pPr algn="ctr"/>
            <a:r>
              <a:rPr lang="zh-CN" altLang="en-US" sz="2800">
                <a:solidFill>
                  <a:schemeClr val="bg1"/>
                </a:solidFill>
                <a:latin typeface="+mn-ea"/>
                <a:ea typeface="+mn-ea"/>
                <a:cs typeface="+mn-ea"/>
              </a:rPr>
              <a:t>正</a:t>
            </a:r>
          </a:p>
          <a:p>
            <a:pPr algn="ctr"/>
            <a:r>
              <a:rPr lang="zh-CN" altLang="en-US" sz="2800">
                <a:solidFill>
                  <a:schemeClr val="bg1"/>
                </a:solidFill>
                <a:latin typeface="+mn-ea"/>
                <a:ea typeface="+mn-ea"/>
                <a:cs typeface="+mn-ea"/>
              </a:rPr>
              <a:t>法</a:t>
            </a:r>
          </a:p>
        </p:txBody>
      </p:sp>
      <p:sp>
        <p:nvSpPr>
          <p:cNvPr id="28" name="矩形 14"/>
          <p:cNvSpPr>
            <a:spLocks noChangeArrowheads="1"/>
          </p:cNvSpPr>
          <p:nvPr/>
        </p:nvSpPr>
        <p:spPr bwMode="auto">
          <a:xfrm flipH="1">
            <a:off x="9514205" y="1901825"/>
            <a:ext cx="2574925" cy="337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sz="1600" dirty="0">
                <a:latin typeface="微软雅黑" panose="020B0503020204020204" pitchFamily="34" charset="-122"/>
              </a:rPr>
              <a:t>（a）线形    </a:t>
            </a:r>
            <a:r>
              <a:rPr sz="1600" b="1" dirty="0">
                <a:latin typeface="微软雅黑" panose="020B0503020204020204" pitchFamily="34" charset="-122"/>
              </a:rPr>
              <a:t>                  </a:t>
            </a:r>
          </a:p>
        </p:txBody>
      </p:sp>
      <p:sp>
        <p:nvSpPr>
          <p:cNvPr id="2" name="箭头: 五边形 19"/>
          <p:cNvSpPr/>
          <p:nvPr/>
        </p:nvSpPr>
        <p:spPr>
          <a:xfrm rot="5400000">
            <a:off x="-708660" y="978535"/>
            <a:ext cx="2719070" cy="763270"/>
          </a:xfrm>
          <a:prstGeom prst="homePlate">
            <a:avLst/>
          </a:prstGeom>
          <a:ln>
            <a:noFill/>
          </a:ln>
          <a:effectLst>
            <a:outerShdw blurRad="4445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13690" y="0"/>
            <a:ext cx="673735" cy="2245360"/>
          </a:xfrm>
          <a:prstGeom prst="rect">
            <a:avLst/>
          </a:prstGeom>
          <a:noFill/>
        </p:spPr>
        <p:txBody>
          <a:bodyPr wrap="square" rtlCol="0">
            <a:spAutoFit/>
          </a:bodyPr>
          <a:lstStyle/>
          <a:p>
            <a:pPr algn="ctr"/>
            <a:r>
              <a:rPr lang="zh-CN" altLang="en-US" sz="2800" b="1">
                <a:solidFill>
                  <a:schemeClr val="bg1"/>
                </a:solidFill>
                <a:latin typeface="+mn-ea"/>
                <a:ea typeface="+mn-ea"/>
                <a:cs typeface="+mn-ea"/>
              </a:rPr>
              <a:t>中值滤波</a:t>
            </a:r>
          </a:p>
          <a:p>
            <a:pPr algn="ctr"/>
            <a:r>
              <a:rPr lang="zh-CN" altLang="en-US" sz="2800" b="1">
                <a:solidFill>
                  <a:schemeClr val="bg1"/>
                </a:solidFill>
                <a:latin typeface="+mn-ea"/>
                <a:ea typeface="+mn-ea"/>
                <a:cs typeface="+mn-ea"/>
              </a:rPr>
              <a:t>法</a:t>
            </a:r>
          </a:p>
        </p:txBody>
      </p:sp>
      <p:graphicFrame>
        <p:nvGraphicFramePr>
          <p:cNvPr id="3" name="对象 -2147482499"/>
          <p:cNvGraphicFramePr>
            <a:graphicFrameLocks noChangeAspect="1"/>
          </p:cNvGraphicFramePr>
          <p:nvPr/>
        </p:nvGraphicFramePr>
        <p:xfrm>
          <a:off x="3744595" y="1014095"/>
          <a:ext cx="959211" cy="360000"/>
        </p:xfrm>
        <a:graphic>
          <a:graphicData uri="http://schemas.openxmlformats.org/presentationml/2006/ole">
            <mc:AlternateContent xmlns:mc="http://schemas.openxmlformats.org/markup-compatibility/2006">
              <mc:Choice xmlns:v="urn:schemas-microsoft-com:vml" Requires="v">
                <p:oleObj spid="_x0000_s8197" r:id="rId4" imgW="609600" imgH="228600" progId="Equation.KSEE3">
                  <p:embed/>
                </p:oleObj>
              </mc:Choice>
              <mc:Fallback>
                <p:oleObj r:id="rId4" imgW="609600" imgH="228600" progId="Equation.KSEE3">
                  <p:embed/>
                  <p:pic>
                    <p:nvPicPr>
                      <p:cNvPr id="0" name="图片 26"/>
                      <p:cNvPicPr/>
                      <p:nvPr/>
                    </p:nvPicPr>
                    <p:blipFill>
                      <a:blip r:embed="rId5"/>
                      <a:stretch>
                        <a:fillRect/>
                      </a:stretch>
                    </p:blipFill>
                    <p:spPr>
                      <a:xfrm>
                        <a:off x="3744595" y="1014095"/>
                        <a:ext cx="959211" cy="360000"/>
                      </a:xfrm>
                      <a:prstGeom prst="rect">
                        <a:avLst/>
                      </a:prstGeom>
                      <a:noFill/>
                      <a:ln w="38100">
                        <a:noFill/>
                        <a:miter/>
                      </a:ln>
                    </p:spPr>
                  </p:pic>
                </p:oleObj>
              </mc:Fallback>
            </mc:AlternateContent>
          </a:graphicData>
        </a:graphic>
      </p:graphicFrame>
      <p:graphicFrame>
        <p:nvGraphicFramePr>
          <p:cNvPr id="4" name="对象 -2147482380"/>
          <p:cNvGraphicFramePr>
            <a:graphicFrameLocks noChangeAspect="1"/>
          </p:cNvGraphicFramePr>
          <p:nvPr/>
        </p:nvGraphicFramePr>
        <p:xfrm>
          <a:off x="1316355" y="2099310"/>
          <a:ext cx="2740000" cy="360000"/>
        </p:xfrm>
        <a:graphic>
          <a:graphicData uri="http://schemas.openxmlformats.org/presentationml/2006/ole">
            <mc:AlternateContent xmlns:mc="http://schemas.openxmlformats.org/markup-compatibility/2006">
              <mc:Choice xmlns:v="urn:schemas-microsoft-com:vml" Requires="v">
                <p:oleObj spid="_x0000_s8198" r:id="rId6" imgW="1739900" imgH="228600" progId="Equation.KSEE3">
                  <p:embed/>
                </p:oleObj>
              </mc:Choice>
              <mc:Fallback>
                <p:oleObj r:id="rId6" imgW="1739900" imgH="228600" progId="Equation.KSEE3">
                  <p:embed/>
                  <p:pic>
                    <p:nvPicPr>
                      <p:cNvPr id="0" name="图片 28"/>
                      <p:cNvPicPr/>
                      <p:nvPr/>
                    </p:nvPicPr>
                    <p:blipFill>
                      <a:blip r:embed="rId7"/>
                      <a:stretch>
                        <a:fillRect/>
                      </a:stretch>
                    </p:blipFill>
                    <p:spPr>
                      <a:xfrm>
                        <a:off x="1316355" y="2099310"/>
                        <a:ext cx="2740000" cy="360000"/>
                      </a:xfrm>
                      <a:prstGeom prst="rect">
                        <a:avLst/>
                      </a:prstGeom>
                      <a:noFill/>
                      <a:ln w="38100">
                        <a:noFill/>
                        <a:miter/>
                      </a:ln>
                    </p:spPr>
                  </p:pic>
                </p:oleObj>
              </mc:Fallback>
            </mc:AlternateContent>
          </a:graphicData>
        </a:graphic>
      </p:graphicFrame>
      <p:graphicFrame>
        <p:nvGraphicFramePr>
          <p:cNvPr id="6" name="对象 -2147482379"/>
          <p:cNvGraphicFramePr>
            <a:graphicFrameLocks noChangeAspect="1"/>
          </p:cNvGraphicFramePr>
          <p:nvPr/>
        </p:nvGraphicFramePr>
        <p:xfrm>
          <a:off x="4600575" y="1517650"/>
          <a:ext cx="228600" cy="342900"/>
        </p:xfrm>
        <a:graphic>
          <a:graphicData uri="http://schemas.openxmlformats.org/presentationml/2006/ole">
            <mc:AlternateContent xmlns:mc="http://schemas.openxmlformats.org/markup-compatibility/2006">
              <mc:Choice xmlns:v="urn:schemas-microsoft-com:vml" Requires="v">
                <p:oleObj spid="_x0000_s8199" r:id="rId8" imgW="152400" imgH="228600" progId="Equation.KSEE3">
                  <p:embed/>
                </p:oleObj>
              </mc:Choice>
              <mc:Fallback>
                <p:oleObj r:id="rId8" imgW="152400" imgH="228600" progId="Equation.KSEE3">
                  <p:embed/>
                  <p:pic>
                    <p:nvPicPr>
                      <p:cNvPr id="0" name="图片 29"/>
                      <p:cNvPicPr/>
                      <p:nvPr/>
                    </p:nvPicPr>
                    <p:blipFill>
                      <a:blip r:embed="rId9"/>
                      <a:stretch>
                        <a:fillRect/>
                      </a:stretch>
                    </p:blipFill>
                    <p:spPr>
                      <a:xfrm>
                        <a:off x="4600575" y="1517650"/>
                        <a:ext cx="228600" cy="342900"/>
                      </a:xfrm>
                      <a:prstGeom prst="rect">
                        <a:avLst/>
                      </a:prstGeom>
                      <a:noFill/>
                      <a:ln w="38100">
                        <a:noFill/>
                        <a:miter/>
                      </a:ln>
                    </p:spPr>
                  </p:pic>
                </p:oleObj>
              </mc:Fallback>
            </mc:AlternateContent>
          </a:graphicData>
        </a:graphic>
      </p:graphicFrame>
      <p:graphicFrame>
        <p:nvGraphicFramePr>
          <p:cNvPr id="7" name="对象 -2147482495"/>
          <p:cNvGraphicFramePr>
            <a:graphicFrameLocks noChangeAspect="1"/>
          </p:cNvGraphicFramePr>
          <p:nvPr/>
        </p:nvGraphicFramePr>
        <p:xfrm>
          <a:off x="2499360" y="3796665"/>
          <a:ext cx="4630315" cy="468000"/>
        </p:xfrm>
        <a:graphic>
          <a:graphicData uri="http://schemas.openxmlformats.org/presentationml/2006/ole">
            <mc:AlternateContent xmlns:mc="http://schemas.openxmlformats.org/markup-compatibility/2006">
              <mc:Choice xmlns:v="urn:schemas-microsoft-com:vml" Requires="v">
                <p:oleObj spid="_x0000_s8200" r:id="rId10" imgW="2260600" imgH="228600" progId="Equation.KSEE3">
                  <p:embed/>
                </p:oleObj>
              </mc:Choice>
              <mc:Fallback>
                <p:oleObj r:id="rId10" imgW="2260600" imgH="228600" progId="Equation.KSEE3">
                  <p:embed/>
                  <p:pic>
                    <p:nvPicPr>
                      <p:cNvPr id="0" name="图片 30"/>
                      <p:cNvPicPr/>
                      <p:nvPr/>
                    </p:nvPicPr>
                    <p:blipFill>
                      <a:blip r:embed="rId11"/>
                      <a:stretch>
                        <a:fillRect/>
                      </a:stretch>
                    </p:blipFill>
                    <p:spPr>
                      <a:xfrm>
                        <a:off x="2499360" y="3796665"/>
                        <a:ext cx="4630315" cy="468000"/>
                      </a:xfrm>
                      <a:prstGeom prst="rect">
                        <a:avLst/>
                      </a:prstGeom>
                      <a:noFill/>
                      <a:ln w="38100">
                        <a:noFill/>
                        <a:miter/>
                      </a:ln>
                    </p:spPr>
                  </p:pic>
                </p:oleObj>
              </mc:Fallback>
            </mc:AlternateContent>
          </a:graphicData>
        </a:graphic>
      </p:graphicFrame>
      <p:pic>
        <p:nvPicPr>
          <p:cNvPr id="54" name="图片 249"/>
          <p:cNvPicPr>
            <a:picLocks noChangeAspect="1"/>
          </p:cNvPicPr>
          <p:nvPr/>
        </p:nvPicPr>
        <p:blipFill>
          <a:blip r:embed="rId12"/>
          <a:stretch>
            <a:fillRect/>
          </a:stretch>
        </p:blipFill>
        <p:spPr>
          <a:xfrm>
            <a:off x="9418955" y="337185"/>
            <a:ext cx="1931035" cy="1564640"/>
          </a:xfrm>
          <a:prstGeom prst="rect">
            <a:avLst/>
          </a:prstGeom>
          <a:noFill/>
          <a:ln>
            <a:noFill/>
          </a:ln>
        </p:spPr>
      </p:pic>
      <p:pic>
        <p:nvPicPr>
          <p:cNvPr id="55" name="图片 250"/>
          <p:cNvPicPr>
            <a:picLocks noChangeAspect="1"/>
          </p:cNvPicPr>
          <p:nvPr/>
        </p:nvPicPr>
        <p:blipFill>
          <a:blip r:embed="rId13"/>
          <a:stretch>
            <a:fillRect/>
          </a:stretch>
        </p:blipFill>
        <p:spPr>
          <a:xfrm>
            <a:off x="9418955" y="2345690"/>
            <a:ext cx="2324100" cy="1450975"/>
          </a:xfrm>
          <a:prstGeom prst="rect">
            <a:avLst/>
          </a:prstGeom>
          <a:noFill/>
          <a:ln>
            <a:noFill/>
          </a:ln>
        </p:spPr>
      </p:pic>
      <p:pic>
        <p:nvPicPr>
          <p:cNvPr id="56" name="图片 251"/>
          <p:cNvPicPr>
            <a:picLocks noChangeAspect="1"/>
          </p:cNvPicPr>
          <p:nvPr/>
        </p:nvPicPr>
        <p:blipFill>
          <a:blip r:embed="rId14"/>
          <a:stretch>
            <a:fillRect/>
          </a:stretch>
        </p:blipFill>
        <p:spPr>
          <a:xfrm>
            <a:off x="9418955" y="4513580"/>
            <a:ext cx="2552700" cy="1400810"/>
          </a:xfrm>
          <a:prstGeom prst="rect">
            <a:avLst/>
          </a:prstGeom>
          <a:noFill/>
          <a:ln>
            <a:noFill/>
          </a:ln>
        </p:spPr>
      </p:pic>
      <p:sp>
        <p:nvSpPr>
          <p:cNvPr id="35" name="矩形 14"/>
          <p:cNvSpPr>
            <a:spLocks noChangeArrowheads="1"/>
          </p:cNvSpPr>
          <p:nvPr/>
        </p:nvSpPr>
        <p:spPr bwMode="auto">
          <a:xfrm flipH="1">
            <a:off x="9514205" y="3952875"/>
            <a:ext cx="2574925" cy="337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sz="1600" dirty="0">
                <a:latin typeface="微软雅黑" panose="020B0503020204020204" pitchFamily="34" charset="-122"/>
              </a:rPr>
              <a:t>（</a:t>
            </a:r>
            <a:r>
              <a:rPr lang="zh-CN" sz="1600" dirty="0">
                <a:latin typeface="微软雅黑" panose="020B0503020204020204" pitchFamily="34" charset="-122"/>
              </a:rPr>
              <a:t>ｂ</a:t>
            </a:r>
            <a:r>
              <a:rPr sz="1600" dirty="0">
                <a:latin typeface="微软雅黑" panose="020B0503020204020204" pitchFamily="34" charset="-122"/>
              </a:rPr>
              <a:t>）</a:t>
            </a:r>
            <a:r>
              <a:rPr lang="zh-CN" sz="1600" dirty="0">
                <a:latin typeface="微软雅黑" panose="020B0503020204020204" pitchFamily="34" charset="-122"/>
              </a:rPr>
              <a:t>十字</a:t>
            </a:r>
            <a:r>
              <a:rPr sz="1600" dirty="0">
                <a:latin typeface="微软雅黑" panose="020B0503020204020204" pitchFamily="34" charset="-122"/>
              </a:rPr>
              <a:t>形</a:t>
            </a:r>
            <a:r>
              <a:rPr sz="1600" b="1" dirty="0">
                <a:latin typeface="微软雅黑" panose="020B0503020204020204" pitchFamily="34" charset="-122"/>
              </a:rPr>
              <a:t>                      </a:t>
            </a:r>
          </a:p>
        </p:txBody>
      </p:sp>
      <p:sp>
        <p:nvSpPr>
          <p:cNvPr id="36" name="矩形 14"/>
          <p:cNvSpPr>
            <a:spLocks noChangeArrowheads="1"/>
          </p:cNvSpPr>
          <p:nvPr/>
        </p:nvSpPr>
        <p:spPr bwMode="auto">
          <a:xfrm flipH="1">
            <a:off x="9622155" y="5984875"/>
            <a:ext cx="2574925" cy="337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sz="1600" dirty="0">
                <a:latin typeface="微软雅黑" panose="020B0503020204020204" pitchFamily="34" charset="-122"/>
              </a:rPr>
              <a:t>（</a:t>
            </a:r>
            <a:r>
              <a:rPr lang="zh-CN" sz="1600" dirty="0">
                <a:latin typeface="微软雅黑" panose="020B0503020204020204" pitchFamily="34" charset="-122"/>
              </a:rPr>
              <a:t>ｃ</a:t>
            </a:r>
            <a:r>
              <a:rPr sz="1600" dirty="0">
                <a:latin typeface="微软雅黑" panose="020B0503020204020204" pitchFamily="34" charset="-122"/>
              </a:rPr>
              <a:t>）</a:t>
            </a:r>
            <a:r>
              <a:rPr lang="zh-CN" sz="1600" dirty="0">
                <a:latin typeface="微软雅黑" panose="020B0503020204020204" pitchFamily="34" charset="-122"/>
              </a:rPr>
              <a:t>方</a:t>
            </a:r>
            <a:r>
              <a:rPr sz="1600" dirty="0">
                <a:latin typeface="微软雅黑" panose="020B0503020204020204" pitchFamily="34" charset="-122"/>
              </a:rPr>
              <a:t>形</a:t>
            </a:r>
            <a:r>
              <a:rPr sz="1600" b="1" dirty="0">
                <a:latin typeface="微软雅黑" panose="020B0503020204020204" pitchFamily="34" charset="-122"/>
              </a:rPr>
              <a:t>                      </a:t>
            </a:r>
          </a:p>
        </p:txBody>
      </p:sp>
      <p:sp>
        <p:nvSpPr>
          <p:cNvPr id="100" name="文本框 99"/>
          <p:cNvSpPr txBox="1"/>
          <p:nvPr/>
        </p:nvSpPr>
        <p:spPr>
          <a:xfrm>
            <a:off x="9423400" y="6463665"/>
            <a:ext cx="2755900" cy="368300"/>
          </a:xfrm>
          <a:prstGeom prst="rect">
            <a:avLst/>
          </a:prstGeom>
          <a:noFill/>
          <a:ln w="9525">
            <a:noFill/>
          </a:ln>
        </p:spPr>
        <p:txBody>
          <a:bodyPr wrap="square">
            <a:spAutoFit/>
          </a:bodyPr>
          <a:lstStyle/>
          <a:p>
            <a:pPr marL="0" indent="0"/>
            <a:r>
              <a:rPr lang="zh-CN" sz="1800" b="0">
                <a:solidFill>
                  <a:srgbClr val="000000"/>
                </a:solidFill>
                <a:latin typeface="+mn-ea"/>
                <a:ea typeface="+mn-ea"/>
              </a:rPr>
              <a:t>常用的二维中值滤波模板</a:t>
            </a:r>
            <a:endParaRPr lang="zh-CN" altLang="en-US" sz="1800">
              <a:latin typeface="+mn-ea"/>
              <a:ea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25095" y="1129665"/>
            <a:ext cx="12608560" cy="573976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r>
              <a:rPr lang="en-US" altLang="zh-CN" sz="2400"/>
              <a:t>                                                                 </a:t>
            </a:r>
            <a:endParaRPr lang="zh-CN" altLang="en-US" sz="1800">
              <a:latin typeface="华文楷体" panose="02010600040101010101" charset="-122"/>
              <a:ea typeface="华文楷体" panose="02010600040101010101" charset="-122"/>
              <a:cs typeface="华文楷体" panose="02010600040101010101" charset="-122"/>
            </a:endParaRPr>
          </a:p>
        </p:txBody>
      </p:sp>
      <p:sp>
        <p:nvSpPr>
          <p:cNvPr id="11" name="矩形 10"/>
          <p:cNvSpPr/>
          <p:nvPr/>
        </p:nvSpPr>
        <p:spPr>
          <a:xfrm>
            <a:off x="248920" y="1261110"/>
            <a:ext cx="7911465" cy="5477510"/>
          </a:xfrm>
          <a:prstGeom prst="rect">
            <a:avLst/>
          </a:prstGeom>
          <a:ln w="19050">
            <a:noFill/>
            <a:prstDash val="lgDashDotDot"/>
          </a:ln>
        </p:spPr>
        <p:txBody>
          <a:bodyPr wrap="square">
            <a:spAutoFit/>
          </a:bodyPr>
          <a:lstStyle/>
          <a:p>
            <a:pPr algn="l" defTabSz="1218565">
              <a:lnSpc>
                <a:spcPct val="125000"/>
              </a:lnSpc>
              <a:defRPr/>
            </a:pPr>
            <a:endParaRPr sz="2000" dirty="0">
              <a:solidFill>
                <a:schemeClr val="bg1"/>
              </a:solidFill>
              <a:latin typeface="Times New Roman" panose="02020603050405020304" pitchFamily="18" charset="0"/>
              <a:cs typeface="Times New Roman" panose="02020603050405020304" pitchFamily="18" charset="0"/>
            </a:endParaRP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程序如下：</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*读取图像</a:t>
            </a: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read_image (Image, 'D:/panda.jpg')</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*关闭窗口，重新打开窗口</a:t>
            </a: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dev_close_window ( )</a:t>
            </a:r>
          </a:p>
          <a:p>
            <a:pPr algn="l" defTabSz="1218565">
              <a:lnSpc>
                <a:spcPct val="125000"/>
              </a:lnSpc>
              <a:defRPr/>
            </a:pP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dev_open_window (0, 0, 512, 512, 'black', WindowHandle)</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*显示图片</a:t>
            </a: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dev_display (Image)</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*图像灰度化</a:t>
            </a: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rgb1_to_gray (Image, GrayImage)</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*添加椒盐噪声</a:t>
            </a: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sp_distribution (3, 3, Distribution)</a:t>
            </a:r>
          </a:p>
          <a:p>
            <a:pPr algn="l" defTabSz="1218565">
              <a:lnSpc>
                <a:spcPct val="125000"/>
              </a:lnSpc>
              <a:defRPr/>
            </a:pP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add_noise_distribution (GrayImage, ImageNoise, Distribution)</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*中值滤波</a:t>
            </a: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median_image (ImageNoise, ImageMedian,‘circle’,3,‘mirrored’)</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*显示图像</a:t>
            </a: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dev_display (ImageMedian)</a:t>
            </a:r>
          </a:p>
        </p:txBody>
      </p:sp>
      <p:sp>
        <p:nvSpPr>
          <p:cNvPr id="5" name="箭头: 五边形 1"/>
          <p:cNvSpPr/>
          <p:nvPr/>
        </p:nvSpPr>
        <p:spPr>
          <a:xfrm>
            <a:off x="0" y="337185"/>
            <a:ext cx="3072765"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sym typeface="+mn-ea"/>
              </a:rPr>
              <a:t>均值滤波实例</a:t>
            </a:r>
          </a:p>
        </p:txBody>
      </p:sp>
      <p:sp>
        <p:nvSpPr>
          <p:cNvPr id="3" name="矩形 2"/>
          <p:cNvSpPr/>
          <p:nvPr/>
        </p:nvSpPr>
        <p:spPr>
          <a:xfrm>
            <a:off x="8414385" y="1355090"/>
            <a:ext cx="4179570" cy="460375"/>
          </a:xfrm>
          <a:prstGeom prst="rect">
            <a:avLst/>
          </a:prstGeom>
        </p:spPr>
        <p:txBody>
          <a:bodyPr wrap="square">
            <a:spAutoFit/>
          </a:bodyPr>
          <a:lstStyle/>
          <a:p>
            <a:pPr algn="l" defTabSz="1218565">
              <a:lnSpc>
                <a:spcPct val="150000"/>
              </a:lnSpc>
              <a:defRPr/>
            </a:pPr>
            <a:r>
              <a:rPr sz="1600" b="1" dirty="0">
                <a:solidFill>
                  <a:schemeClr val="bg1"/>
                </a:solidFill>
                <a:latin typeface="Times New Roman" panose="02020603050405020304" pitchFamily="18" charset="0"/>
                <a:cs typeface="Times New Roman" panose="02020603050405020304" pitchFamily="18" charset="0"/>
                <a:sym typeface="+mn-ea"/>
              </a:rPr>
              <a:t>程序执行结果如图所示：</a:t>
            </a:r>
            <a:endParaRPr lang="zh-CN" sz="1600" b="1" dirty="0">
              <a:ln w="12700" cmpd="sng">
                <a:solidFill>
                  <a:schemeClr val="accent4"/>
                </a:solidFill>
                <a:prstDash val="solid"/>
              </a:ln>
              <a:solidFill>
                <a:schemeClr val="bg1"/>
              </a:solidFill>
              <a:effectLst/>
              <a:latin typeface="Times New Roman" panose="02020603050405020304" pitchFamily="18" charset="0"/>
              <a:cs typeface="Times New Roman" panose="02020603050405020304" pitchFamily="18" charset="0"/>
              <a:sym typeface="+mn-ea"/>
            </a:endParaRPr>
          </a:p>
        </p:txBody>
      </p:sp>
      <p:sp>
        <p:nvSpPr>
          <p:cNvPr id="6" name="矩形 5"/>
          <p:cNvSpPr/>
          <p:nvPr/>
        </p:nvSpPr>
        <p:spPr>
          <a:xfrm>
            <a:off x="8414385" y="1355090"/>
            <a:ext cx="4059555" cy="5314950"/>
          </a:xfrm>
          <a:prstGeom prst="rect">
            <a:avLst/>
          </a:prstGeom>
          <a:noFill/>
          <a:ln w="25400">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14"/>
          <p:cNvSpPr>
            <a:spLocks noChangeArrowheads="1"/>
          </p:cNvSpPr>
          <p:nvPr/>
        </p:nvSpPr>
        <p:spPr bwMode="auto">
          <a:xfrm flipH="1">
            <a:off x="10600055" y="2831465"/>
            <a:ext cx="1805305" cy="5835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dirty="0">
                <a:solidFill>
                  <a:schemeClr val="bg1"/>
                </a:solidFill>
                <a:latin typeface="微软雅黑" panose="020B0503020204020204" pitchFamily="34" charset="-122"/>
              </a:rPr>
              <a:t>（</a:t>
            </a:r>
            <a:r>
              <a:rPr lang="en-US" altLang="zh-CN" sz="1600" dirty="0">
                <a:solidFill>
                  <a:schemeClr val="bg1"/>
                </a:solidFill>
                <a:latin typeface="微软雅黑" panose="020B0503020204020204" pitchFamily="34" charset="-122"/>
              </a:rPr>
              <a:t>a</a:t>
            </a:r>
            <a:r>
              <a:rPr lang="zh-CN" altLang="en-US" sz="1600" dirty="0">
                <a:solidFill>
                  <a:schemeClr val="bg1"/>
                </a:solidFill>
                <a:latin typeface="微软雅黑" panose="020B0503020204020204" pitchFamily="34" charset="-122"/>
              </a:rPr>
              <a:t>）带有椒盐</a:t>
            </a:r>
          </a:p>
          <a:p>
            <a:pPr algn="ctr" fontAlgn="base">
              <a:spcBef>
                <a:spcPct val="0"/>
              </a:spcBef>
              <a:spcAft>
                <a:spcPct val="0"/>
              </a:spcAft>
            </a:pPr>
            <a:r>
              <a:rPr lang="zh-CN" altLang="en-US" sz="1600" dirty="0">
                <a:solidFill>
                  <a:schemeClr val="bg1"/>
                </a:solidFill>
                <a:latin typeface="微软雅黑" panose="020B0503020204020204" pitchFamily="34" charset="-122"/>
              </a:rPr>
              <a:t>         噪声图片 </a:t>
            </a:r>
            <a:r>
              <a:rPr lang="zh-CN" altLang="en-US" sz="1600" b="1" dirty="0">
                <a:solidFill>
                  <a:schemeClr val="bg1"/>
                </a:solidFill>
                <a:latin typeface="微软雅黑" panose="020B0503020204020204" pitchFamily="34" charset="-122"/>
              </a:rPr>
              <a:t>   </a:t>
            </a:r>
          </a:p>
        </p:txBody>
      </p:sp>
      <p:sp>
        <p:nvSpPr>
          <p:cNvPr id="2" name="矩形 14"/>
          <p:cNvSpPr>
            <a:spLocks noChangeArrowheads="1"/>
          </p:cNvSpPr>
          <p:nvPr/>
        </p:nvSpPr>
        <p:spPr bwMode="auto">
          <a:xfrm flipH="1">
            <a:off x="10600055" y="5353050"/>
            <a:ext cx="1805305" cy="5835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dirty="0">
                <a:solidFill>
                  <a:schemeClr val="bg1"/>
                </a:solidFill>
                <a:latin typeface="微软雅黑" panose="020B0503020204020204" pitchFamily="34" charset="-122"/>
              </a:rPr>
              <a:t>（</a:t>
            </a:r>
            <a:r>
              <a:rPr lang="en-US" altLang="zh-CN" sz="1600" dirty="0">
                <a:solidFill>
                  <a:schemeClr val="bg1"/>
                </a:solidFill>
                <a:latin typeface="微软雅黑" panose="020B0503020204020204" pitchFamily="34" charset="-122"/>
              </a:rPr>
              <a:t>b</a:t>
            </a:r>
            <a:r>
              <a:rPr lang="zh-CN" altLang="en-US" sz="1600" dirty="0">
                <a:solidFill>
                  <a:schemeClr val="bg1"/>
                </a:solidFill>
                <a:latin typeface="微软雅黑" panose="020B0503020204020204" pitchFamily="34" charset="-122"/>
              </a:rPr>
              <a:t>）中值滤波</a:t>
            </a:r>
          </a:p>
          <a:p>
            <a:pPr algn="ctr" fontAlgn="base">
              <a:spcBef>
                <a:spcPct val="0"/>
              </a:spcBef>
              <a:spcAft>
                <a:spcPct val="0"/>
              </a:spcAft>
            </a:pPr>
            <a:r>
              <a:rPr lang="zh-CN" altLang="en-US" sz="1600" dirty="0">
                <a:solidFill>
                  <a:schemeClr val="bg1"/>
                </a:solidFill>
                <a:latin typeface="微软雅黑" panose="020B0503020204020204" pitchFamily="34" charset="-122"/>
              </a:rPr>
              <a:t>      后图片</a:t>
            </a:r>
          </a:p>
        </p:txBody>
      </p:sp>
      <p:pic>
        <p:nvPicPr>
          <p:cNvPr id="8" name="图片 23" descr="1585324659(1)"/>
          <p:cNvPicPr>
            <a:picLocks noChangeAspect="1"/>
          </p:cNvPicPr>
          <p:nvPr/>
        </p:nvPicPr>
        <p:blipFill>
          <a:blip r:embed="rId3"/>
          <a:stretch>
            <a:fillRect/>
          </a:stretch>
        </p:blipFill>
        <p:spPr>
          <a:xfrm>
            <a:off x="8663940" y="2117725"/>
            <a:ext cx="2011045" cy="2011045"/>
          </a:xfrm>
          <a:prstGeom prst="rect">
            <a:avLst/>
          </a:prstGeom>
        </p:spPr>
      </p:pic>
      <p:pic>
        <p:nvPicPr>
          <p:cNvPr id="24" name="图片 24" descr="1585324681(1)"/>
          <p:cNvPicPr>
            <a:picLocks noChangeAspect="1"/>
          </p:cNvPicPr>
          <p:nvPr/>
        </p:nvPicPr>
        <p:blipFill>
          <a:blip r:embed="rId4"/>
          <a:stretch>
            <a:fillRect/>
          </a:stretch>
        </p:blipFill>
        <p:spPr>
          <a:xfrm>
            <a:off x="8663305" y="4439285"/>
            <a:ext cx="2011680" cy="20116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5630" y="1327150"/>
            <a:ext cx="11653520" cy="5138420"/>
          </a:xfrm>
          <a:prstGeom prst="rect">
            <a:avLst/>
          </a:prstGeom>
          <a:solidFill>
            <a:schemeClr val="bg1">
              <a:lumMod val="95000"/>
            </a:schemeClr>
          </a:solidFill>
          <a:ln>
            <a:noFill/>
          </a:ln>
          <a:effectLst>
            <a:outerShdw blurRad="762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460500" y="1457325"/>
            <a:ext cx="9937750" cy="3723005"/>
          </a:xfrm>
          <a:prstGeom prst="rect">
            <a:avLst/>
          </a:prstGeom>
        </p:spPr>
        <p:txBody>
          <a:bodyPr wrap="square">
            <a:spAutoFit/>
          </a:bodyPr>
          <a:lstStyle/>
          <a:p>
            <a:pPr indent="457200" defTabSz="1218565" eaLnBrk="1" latinLnBrk="0" hangingPunct="1">
              <a:lnSpc>
                <a:spcPct val="20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低通滤波法是一种频域处理。在分析图像信号的频率特性时，一幅图像中灰度均匀的平滑区域对应着傅立叶变换中的低频成分，灰度变化频繁的边缘及细节对应着傅立叶变换中的高频成分。用滤波的方法适当地将图像变换域中的高频成分过滤掉，便可以得到图像的平滑结果。其工作原理可表示为</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a:t>
            </a:r>
            <a:endParaRPr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218565" eaLnBrk="1" latinLnBrk="0" hangingPunct="1">
              <a:lnSpc>
                <a:spcPct val="200000"/>
              </a:lnSpc>
              <a:defRPr/>
            </a:pPr>
            <a:r>
              <a:rPr sz="18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sz="1800" dirty="0">
                <a:solidFill>
                  <a:schemeClr val="tx1">
                    <a:lumMod val="75000"/>
                    <a:lumOff val="25000"/>
                  </a:schemeClr>
                </a:solidFill>
                <a:latin typeface="微软雅黑" panose="020B0503020204020204" pitchFamily="34" charset="-122"/>
                <a:ea typeface="微软雅黑" panose="020B0503020204020204" pitchFamily="34" charset="-122"/>
              </a:rPr>
              <a:t>　　　　　　　　　　　　　　　　　　　　　　　　　</a:t>
            </a:r>
            <a:r>
              <a:rPr sz="1800" dirty="0">
                <a:solidFill>
                  <a:schemeClr val="tx1">
                    <a:lumMod val="75000"/>
                    <a:lumOff val="25000"/>
                  </a:schemeClr>
                </a:solidFill>
                <a:latin typeface="微软雅黑" panose="020B0503020204020204" pitchFamily="34" charset="-122"/>
                <a:ea typeface="微软雅黑" panose="020B0503020204020204" pitchFamily="34" charset="-122"/>
              </a:rPr>
              <a:t>       </a:t>
            </a:r>
          </a:p>
          <a:p>
            <a:pPr indent="457200" defTabSz="1218565" eaLnBrk="1" latinLnBrk="0" hangingPunct="1">
              <a:lnSpc>
                <a:spcPct val="20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通滤波平滑处理流程如图所示。</a:t>
            </a:r>
          </a:p>
        </p:txBody>
      </p:sp>
      <p:grpSp>
        <p:nvGrpSpPr>
          <p:cNvPr id="26" name="组合 25"/>
          <p:cNvGrpSpPr/>
          <p:nvPr/>
        </p:nvGrpSpPr>
        <p:grpSpPr>
          <a:xfrm>
            <a:off x="12334031" y="-183501"/>
            <a:ext cx="660785" cy="1134091"/>
            <a:chOff x="12262780" y="-243178"/>
            <a:chExt cx="732036" cy="1256377"/>
          </a:xfrm>
        </p:grpSpPr>
        <p:sp>
          <p:nvSpPr>
            <p:cNvPr id="33" name="椭圆 32"/>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箭头: 五边形 1"/>
          <p:cNvSpPr/>
          <p:nvPr/>
        </p:nvSpPr>
        <p:spPr>
          <a:xfrm>
            <a:off x="0" y="337185"/>
            <a:ext cx="3244215"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b="1"/>
              <a:t>低通滤波法</a:t>
            </a:r>
          </a:p>
        </p:txBody>
      </p:sp>
      <p:graphicFrame>
        <p:nvGraphicFramePr>
          <p:cNvPr id="3" name="对象 -2147482491"/>
          <p:cNvGraphicFramePr>
            <a:graphicFrameLocks noChangeAspect="1"/>
          </p:cNvGraphicFramePr>
          <p:nvPr/>
        </p:nvGraphicFramePr>
        <p:xfrm>
          <a:off x="4683760" y="4180840"/>
          <a:ext cx="3184785" cy="432000"/>
        </p:xfrm>
        <a:graphic>
          <a:graphicData uri="http://schemas.openxmlformats.org/presentationml/2006/ole">
            <mc:AlternateContent xmlns:mc="http://schemas.openxmlformats.org/markup-compatibility/2006">
              <mc:Choice xmlns:v="urn:schemas-microsoft-com:vml" Requires="v">
                <p:oleObj spid="_x0000_s9218" r:id="rId4" imgW="1498600" imgH="203200" progId="Equation.KSEE3">
                  <p:embed/>
                </p:oleObj>
              </mc:Choice>
              <mc:Fallback>
                <p:oleObj r:id="rId4" imgW="1498600" imgH="203200" progId="Equation.KSEE3">
                  <p:embed/>
                  <p:pic>
                    <p:nvPicPr>
                      <p:cNvPr id="0" name="图片 3075"/>
                      <p:cNvPicPr/>
                      <p:nvPr/>
                    </p:nvPicPr>
                    <p:blipFill>
                      <a:blip r:embed="rId5"/>
                      <a:stretch>
                        <a:fillRect/>
                      </a:stretch>
                    </p:blipFill>
                    <p:spPr>
                      <a:xfrm>
                        <a:off x="4683760" y="4180840"/>
                        <a:ext cx="3184785" cy="432000"/>
                      </a:xfrm>
                      <a:prstGeom prst="rect">
                        <a:avLst/>
                      </a:prstGeom>
                      <a:noFill/>
                      <a:ln w="38100">
                        <a:noFill/>
                        <a:miter/>
                      </a:ln>
                    </p:spPr>
                  </p:pic>
                </p:oleObj>
              </mc:Fallback>
            </mc:AlternateContent>
          </a:graphicData>
        </a:graphic>
      </p:graphicFrame>
      <p:pic>
        <p:nvPicPr>
          <p:cNvPr id="24" name="图片 145"/>
          <p:cNvPicPr>
            <a:picLocks noChangeAspect="1"/>
          </p:cNvPicPr>
          <p:nvPr/>
        </p:nvPicPr>
        <p:blipFill>
          <a:blip r:embed="rId6"/>
          <a:stretch>
            <a:fillRect/>
          </a:stretch>
        </p:blipFill>
        <p:spPr>
          <a:xfrm>
            <a:off x="3364865" y="5258435"/>
            <a:ext cx="6790055" cy="666115"/>
          </a:xfrm>
          <a:prstGeom prst="rect">
            <a:avLst/>
          </a:prstGeom>
          <a:noFill/>
          <a:ln>
            <a:noFill/>
          </a:ln>
        </p:spPr>
      </p:pic>
      <p:sp>
        <p:nvSpPr>
          <p:cNvPr id="100" name="文本框 99"/>
          <p:cNvSpPr txBox="1"/>
          <p:nvPr/>
        </p:nvSpPr>
        <p:spPr>
          <a:xfrm>
            <a:off x="3364865" y="6097270"/>
            <a:ext cx="6790055" cy="337185"/>
          </a:xfrm>
          <a:prstGeom prst="rect">
            <a:avLst/>
          </a:prstGeom>
          <a:noFill/>
          <a:ln w="9525">
            <a:noFill/>
          </a:ln>
        </p:spPr>
        <p:txBody>
          <a:bodyPr wrap="square">
            <a:spAutoFit/>
          </a:bodyPr>
          <a:lstStyle/>
          <a:p>
            <a:pPr marL="0" indent="0" algn="ctr"/>
            <a:r>
              <a:rPr lang="zh-CN" sz="1600" b="0">
                <a:solidFill>
                  <a:srgbClr val="000000"/>
                </a:solidFill>
                <a:latin typeface="+mn-ea"/>
                <a:ea typeface="+mn-ea"/>
              </a:rPr>
              <a:t>低通滤波平滑处理流程图</a:t>
            </a:r>
            <a:endParaRPr lang="zh-CN" altLang="en-US" sz="1600" b="0">
              <a:solidFill>
                <a:srgbClr val="000000"/>
              </a:solidFill>
              <a:latin typeface="+mn-ea"/>
              <a:ea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2334031" y="-183501"/>
            <a:ext cx="660785" cy="1134091"/>
            <a:chOff x="12262780" y="-243178"/>
            <a:chExt cx="732036" cy="1256377"/>
          </a:xfrm>
        </p:grpSpPr>
        <p:sp>
          <p:nvSpPr>
            <p:cNvPr id="47" name="椭圆 46"/>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251585" y="768985"/>
            <a:ext cx="10595610" cy="4861560"/>
          </a:xfrm>
          <a:prstGeom prst="rect">
            <a:avLst/>
          </a:prstGeom>
          <a:ln>
            <a:solidFill>
              <a:schemeClr val="bg1"/>
            </a:solidFill>
          </a:ln>
          <a:effectLst/>
        </p:spPr>
        <p:txBody>
          <a:bodyPr wrap="square">
            <a:spAutoFit/>
          </a:bodyPr>
          <a:lstStyle/>
          <a:p>
            <a:pPr algn="l" defTabSz="1218565">
              <a:lnSpc>
                <a:spcPct val="125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Halcon中常用的低通滤波处理算子：</a:t>
            </a:r>
          </a:p>
          <a:p>
            <a:pPr algn="l" defTabSz="1218565">
              <a:lnSpc>
                <a:spcPct val="125000"/>
              </a:lnSpc>
              <a:defRPr/>
            </a:pPr>
            <a:endParaRPr 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defTabSz="1218565">
              <a:lnSpc>
                <a:spcPct val="150000"/>
              </a:lnSpc>
              <a:defRPr/>
            </a:pPr>
            <a:r>
              <a:rPr lang="zh-CN" sz="2000" dirty="0">
                <a:solidFill>
                  <a:schemeClr val="tx1"/>
                </a:solidFill>
                <a:latin typeface="微软雅黑" panose="020B0503020204020204" pitchFamily="34" charset="-122"/>
                <a:ea typeface="微软雅黑" panose="020B0503020204020204" pitchFamily="34" charset="-122"/>
              </a:rPr>
              <a:t>①生成理想的低通滤波图像可用gen_lowpass算子。</a:t>
            </a:r>
          </a:p>
          <a:p>
            <a:pPr algn="ctr" defTabSz="1218565">
              <a:lnSpc>
                <a:spcPct val="150000"/>
              </a:lnSpc>
              <a:defRPr/>
            </a:pPr>
            <a:r>
              <a:rPr lang="zh-CN" sz="2000" dirty="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gen_lowpass( : ImageLowpass : Frequency, Norm, Mode, Width, Height : )</a:t>
            </a:r>
          </a:p>
          <a:p>
            <a:pPr algn="l" defTabSz="1218565">
              <a:lnSpc>
                <a:spcPct val="150000"/>
              </a:lnSpc>
              <a:defRPr/>
            </a:pPr>
            <a:endParaRPr lang="zh-CN" sz="2000" dirty="0">
              <a:solidFill>
                <a:schemeClr val="tx1"/>
              </a:solidFill>
              <a:latin typeface="微软雅黑" panose="020B0503020204020204" pitchFamily="34" charset="-122"/>
              <a:ea typeface="微软雅黑" panose="020B0503020204020204" pitchFamily="34" charset="-122"/>
            </a:endParaRPr>
          </a:p>
          <a:p>
            <a:pPr algn="l" defTabSz="1218565">
              <a:lnSpc>
                <a:spcPct val="150000"/>
              </a:lnSpc>
              <a:defRPr/>
            </a:pPr>
            <a:r>
              <a:rPr lang="zh-CN" sz="2000" dirty="0">
                <a:solidFill>
                  <a:schemeClr val="tx1"/>
                </a:solidFill>
                <a:latin typeface="微软雅黑" panose="020B0503020204020204" pitchFamily="34" charset="-122"/>
                <a:ea typeface="微软雅黑" panose="020B0503020204020204" pitchFamily="34" charset="-122"/>
              </a:rPr>
              <a:t>②进行快速傅立叶变换可以用fft_generic算子。</a:t>
            </a:r>
          </a:p>
          <a:p>
            <a:pPr algn="ctr" defTabSz="1218565">
              <a:lnSpc>
                <a:spcPct val="150000"/>
              </a:lnSpc>
              <a:defRPr/>
            </a:pPr>
            <a:r>
              <a:rPr lang="zh-CN" sz="2000" dirty="0">
                <a:solidFill>
                  <a:schemeClr val="tx1"/>
                </a:solidFill>
                <a:latin typeface="微软雅黑" panose="020B0503020204020204" pitchFamily="34" charset="-122"/>
                <a:ea typeface="微软雅黑" panose="020B0503020204020204" pitchFamily="34" charset="-122"/>
              </a:rPr>
              <a:t> fft_generic(Image : ImageFFT : Direction, Exponent, Norm, Mode, ResultType : )</a:t>
            </a:r>
          </a:p>
          <a:p>
            <a:pPr algn="l" defTabSz="1218565">
              <a:lnSpc>
                <a:spcPct val="150000"/>
              </a:lnSpc>
              <a:defRPr/>
            </a:pPr>
            <a:endParaRPr lang="zh-CN" sz="2000" dirty="0">
              <a:solidFill>
                <a:schemeClr val="tx1"/>
              </a:solidFill>
              <a:latin typeface="微软雅黑" panose="020B0503020204020204" pitchFamily="34" charset="-122"/>
              <a:ea typeface="微软雅黑" panose="020B0503020204020204" pitchFamily="34" charset="-122"/>
            </a:endParaRPr>
          </a:p>
          <a:p>
            <a:pPr algn="l" defTabSz="1218565">
              <a:lnSpc>
                <a:spcPct val="150000"/>
              </a:lnSpc>
              <a:defRPr/>
            </a:pPr>
            <a:r>
              <a:rPr lang="zh-CN" sz="2000" dirty="0">
                <a:solidFill>
                  <a:schemeClr val="tx1"/>
                </a:solidFill>
                <a:latin typeface="微软雅黑" panose="020B0503020204020204" pitchFamily="34" charset="-122"/>
                <a:ea typeface="微软雅黑" panose="020B0503020204020204" pitchFamily="34" charset="-122"/>
              </a:rPr>
              <a:t>③在频域里卷积图像。</a:t>
            </a:r>
          </a:p>
          <a:p>
            <a:pPr algn="ctr" defTabSz="1218565">
              <a:lnSpc>
                <a:spcPct val="150000"/>
              </a:lnSpc>
              <a:defRPr/>
            </a:pPr>
            <a:r>
              <a:rPr lang="zh-CN" sz="2000" dirty="0">
                <a:solidFill>
                  <a:schemeClr val="tx1"/>
                </a:solidFill>
                <a:latin typeface="微软雅黑" panose="020B0503020204020204" pitchFamily="34" charset="-122"/>
                <a:ea typeface="微软雅黑" panose="020B0503020204020204" pitchFamily="34" charset="-122"/>
              </a:rPr>
              <a:t>convol_fft(ImageFFT, ImageFilter : ImageConvol : : )</a:t>
            </a:r>
          </a:p>
          <a:p>
            <a:pPr algn="l" defTabSz="1218565">
              <a:lnSpc>
                <a:spcPct val="125000"/>
              </a:lnSpc>
              <a:defRP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sz="1800" dirty="0">
                <a:solidFill>
                  <a:schemeClr val="tx1">
                    <a:lumMod val="75000"/>
                    <a:lumOff val="25000"/>
                  </a:schemeClr>
                </a:solidFill>
                <a:latin typeface="微软雅黑" panose="020B0503020204020204" pitchFamily="34" charset="-122"/>
                <a:ea typeface="微软雅黑" panose="020B0503020204020204" pitchFamily="34" charset="-122"/>
              </a:rPr>
              <a:t>　　　　　　　　  　　</a:t>
            </a:r>
          </a:p>
        </p:txBody>
      </p:sp>
      <p:sp>
        <p:nvSpPr>
          <p:cNvPr id="26" name="文本框 25"/>
          <p:cNvSpPr txBox="1"/>
          <p:nvPr/>
        </p:nvSpPr>
        <p:spPr>
          <a:xfrm>
            <a:off x="358140" y="76835"/>
            <a:ext cx="673735" cy="3107690"/>
          </a:xfrm>
          <a:prstGeom prst="rect">
            <a:avLst/>
          </a:prstGeom>
          <a:noFill/>
        </p:spPr>
        <p:txBody>
          <a:bodyPr wrap="square" rtlCol="0">
            <a:spAutoFit/>
          </a:bodyPr>
          <a:lstStyle/>
          <a:p>
            <a:pPr algn="ctr"/>
            <a:r>
              <a:rPr lang="en-US" altLang="zh-CN" sz="2800">
                <a:solidFill>
                  <a:schemeClr val="bg1"/>
                </a:solidFill>
                <a:latin typeface="+mn-ea"/>
                <a:ea typeface="+mn-ea"/>
                <a:cs typeface="+mn-ea"/>
              </a:rPr>
              <a:t>2</a:t>
            </a:r>
          </a:p>
          <a:p>
            <a:pPr algn="ctr"/>
            <a:r>
              <a:rPr lang="en-US" altLang="zh-CN" sz="2800">
                <a:solidFill>
                  <a:schemeClr val="bg1"/>
                </a:solidFill>
                <a:latin typeface="+mn-ea"/>
                <a:ea typeface="+mn-ea"/>
                <a:cs typeface="+mn-ea"/>
              </a:rPr>
              <a:t>·</a:t>
            </a:r>
          </a:p>
          <a:p>
            <a:pPr algn="ctr"/>
            <a:r>
              <a:rPr lang="zh-CN" altLang="en-US" sz="2800">
                <a:solidFill>
                  <a:schemeClr val="bg1"/>
                </a:solidFill>
                <a:latin typeface="+mn-ea"/>
                <a:ea typeface="+mn-ea"/>
                <a:cs typeface="+mn-ea"/>
              </a:rPr>
              <a:t>直</a:t>
            </a:r>
          </a:p>
          <a:p>
            <a:pPr algn="ctr"/>
            <a:r>
              <a:rPr lang="zh-CN" altLang="en-US" sz="2800">
                <a:solidFill>
                  <a:schemeClr val="bg1"/>
                </a:solidFill>
                <a:latin typeface="+mn-ea"/>
                <a:ea typeface="+mn-ea"/>
                <a:cs typeface="+mn-ea"/>
              </a:rPr>
              <a:t>图</a:t>
            </a:r>
          </a:p>
          <a:p>
            <a:pPr algn="ctr"/>
            <a:r>
              <a:rPr lang="zh-CN" altLang="en-US" sz="2800">
                <a:solidFill>
                  <a:schemeClr val="bg1"/>
                </a:solidFill>
                <a:latin typeface="+mn-ea"/>
                <a:ea typeface="+mn-ea"/>
                <a:cs typeface="+mn-ea"/>
              </a:rPr>
              <a:t>修</a:t>
            </a:r>
          </a:p>
          <a:p>
            <a:pPr algn="ctr"/>
            <a:r>
              <a:rPr lang="zh-CN" altLang="en-US" sz="2800">
                <a:solidFill>
                  <a:schemeClr val="bg1"/>
                </a:solidFill>
                <a:latin typeface="+mn-ea"/>
                <a:ea typeface="+mn-ea"/>
                <a:cs typeface="+mn-ea"/>
              </a:rPr>
              <a:t>正</a:t>
            </a:r>
          </a:p>
          <a:p>
            <a:pPr algn="ctr"/>
            <a:r>
              <a:rPr lang="zh-CN" altLang="en-US" sz="2800">
                <a:solidFill>
                  <a:schemeClr val="bg1"/>
                </a:solidFill>
                <a:latin typeface="+mn-ea"/>
                <a:ea typeface="+mn-ea"/>
                <a:cs typeface="+mn-ea"/>
              </a:rPr>
              <a:t>法</a:t>
            </a:r>
          </a:p>
        </p:txBody>
      </p:sp>
      <p:sp>
        <p:nvSpPr>
          <p:cNvPr id="2" name="箭头: 五边形 19"/>
          <p:cNvSpPr/>
          <p:nvPr/>
        </p:nvSpPr>
        <p:spPr>
          <a:xfrm rot="5400000">
            <a:off x="-708660" y="979170"/>
            <a:ext cx="2719705" cy="763270"/>
          </a:xfrm>
          <a:prstGeom prst="homePlate">
            <a:avLst/>
          </a:prstGeom>
          <a:ln>
            <a:noFill/>
          </a:ln>
          <a:effectLst>
            <a:outerShdw blurRad="4445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13690" y="0"/>
            <a:ext cx="673735" cy="2245360"/>
          </a:xfrm>
          <a:prstGeom prst="rect">
            <a:avLst/>
          </a:prstGeom>
          <a:noFill/>
        </p:spPr>
        <p:txBody>
          <a:bodyPr wrap="square" rtlCol="0">
            <a:spAutoFit/>
          </a:bodyPr>
          <a:lstStyle/>
          <a:p>
            <a:pPr algn="ctr"/>
            <a:r>
              <a:rPr lang="zh-CN" altLang="en-US" sz="2800" b="1">
                <a:solidFill>
                  <a:schemeClr val="bg1"/>
                </a:solidFill>
                <a:latin typeface="+mn-ea"/>
                <a:ea typeface="+mn-ea"/>
                <a:cs typeface="+mn-ea"/>
              </a:rPr>
              <a:t>低通滤波</a:t>
            </a:r>
          </a:p>
          <a:p>
            <a:pPr algn="ctr"/>
            <a:r>
              <a:rPr lang="zh-CN" altLang="en-US" sz="2800" b="1">
                <a:solidFill>
                  <a:schemeClr val="bg1"/>
                </a:solidFill>
                <a:latin typeface="+mn-ea"/>
                <a:ea typeface="+mn-ea"/>
                <a:cs typeface="+mn-ea"/>
              </a:rPr>
              <a:t>法</a:t>
            </a:r>
          </a:p>
        </p:txBody>
      </p:sp>
      <p:sp>
        <p:nvSpPr>
          <p:cNvPr id="8" name="矩形 7"/>
          <p:cNvSpPr/>
          <p:nvPr/>
        </p:nvSpPr>
        <p:spPr>
          <a:xfrm>
            <a:off x="1251585" y="1623060"/>
            <a:ext cx="9553575" cy="875030"/>
          </a:xfrm>
          <a:prstGeom prst="rect">
            <a:avLst/>
          </a:prstGeom>
          <a:noFill/>
          <a:ln w="19050">
            <a:solidFill>
              <a:schemeClr val="accent1">
                <a:lumMod val="40000"/>
                <a:lumOff val="60000"/>
              </a:schemeClr>
            </a:solidFill>
            <a:prstDash val="lgDashDotDot"/>
          </a:ln>
          <a:effectLst>
            <a:outerShdw blurRad="381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251585" y="2840355"/>
            <a:ext cx="9553575" cy="1181100"/>
          </a:xfrm>
          <a:prstGeom prst="rect">
            <a:avLst/>
          </a:prstGeom>
          <a:noFill/>
          <a:ln w="19050">
            <a:solidFill>
              <a:schemeClr val="accent1">
                <a:lumMod val="40000"/>
                <a:lumOff val="60000"/>
              </a:schemeClr>
            </a:solidFill>
            <a:prstDash val="lgDashDotDot"/>
          </a:ln>
          <a:effectLst>
            <a:outerShdw blurRad="381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51585" y="4396740"/>
            <a:ext cx="9553575" cy="875030"/>
          </a:xfrm>
          <a:prstGeom prst="rect">
            <a:avLst/>
          </a:prstGeom>
          <a:noFill/>
          <a:ln w="19050">
            <a:solidFill>
              <a:schemeClr val="accent1">
                <a:lumMod val="40000"/>
                <a:lumOff val="60000"/>
              </a:schemeClr>
            </a:solidFill>
            <a:prstDash val="lgDashDotDot"/>
          </a:ln>
          <a:effectLst>
            <a:outerShdw blurRad="381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25095" y="1129665"/>
            <a:ext cx="12608560" cy="573976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r>
              <a:rPr lang="en-US" altLang="zh-CN" sz="2400"/>
              <a:t>                                                                 </a:t>
            </a:r>
            <a:endParaRPr lang="zh-CN" altLang="en-US" sz="1800">
              <a:latin typeface="华文楷体" panose="02010600040101010101" charset="-122"/>
              <a:ea typeface="华文楷体" panose="02010600040101010101" charset="-122"/>
              <a:cs typeface="华文楷体" panose="02010600040101010101" charset="-122"/>
            </a:endParaRPr>
          </a:p>
        </p:txBody>
      </p:sp>
      <p:sp>
        <p:nvSpPr>
          <p:cNvPr id="11" name="矩形 10"/>
          <p:cNvSpPr/>
          <p:nvPr/>
        </p:nvSpPr>
        <p:spPr>
          <a:xfrm>
            <a:off x="248920" y="1261110"/>
            <a:ext cx="7911465" cy="5323205"/>
          </a:xfrm>
          <a:prstGeom prst="rect">
            <a:avLst/>
          </a:prstGeom>
          <a:ln w="19050">
            <a:noFill/>
            <a:prstDash val="lgDashDotDot"/>
          </a:ln>
        </p:spPr>
        <p:txBody>
          <a:bodyPr wrap="square">
            <a:spAutoFit/>
          </a:bodyPr>
          <a:lstStyle/>
          <a:p>
            <a:pPr algn="l" defTabSz="1218565">
              <a:lnSpc>
                <a:spcPct val="125000"/>
              </a:lnSpc>
              <a:defRPr/>
            </a:pPr>
            <a:r>
              <a:rPr sz="1600" dirty="0">
                <a:solidFill>
                  <a:schemeClr val="bg1"/>
                </a:solidFill>
                <a:latin typeface="Times New Roman" panose="02020603050405020304" pitchFamily="18" charset="0"/>
                <a:cs typeface="Times New Roman" panose="02020603050405020304" pitchFamily="18" charset="0"/>
              </a:rPr>
              <a:t>对图像进行低通滤波处理实例</a:t>
            </a:r>
          </a:p>
          <a:p>
            <a:pPr algn="l" defTabSz="1218565">
              <a:lnSpc>
                <a:spcPct val="125000"/>
              </a:lnSpc>
              <a:defRPr/>
            </a:pPr>
            <a:r>
              <a:rPr sz="1600" dirty="0">
                <a:solidFill>
                  <a:schemeClr val="bg1"/>
                </a:solidFill>
                <a:latin typeface="Times New Roman" panose="02020603050405020304" pitchFamily="18" charset="0"/>
                <a:cs typeface="Times New Roman" panose="02020603050405020304" pitchFamily="18" charset="0"/>
              </a:rPr>
              <a:t>程序如下：</a:t>
            </a:r>
          </a:p>
          <a:p>
            <a:pPr algn="l" defTabSz="1218565">
              <a:lnSpc>
                <a:spcPct val="125000"/>
              </a:lnSpc>
              <a:defRPr/>
            </a:pPr>
            <a:endParaRPr sz="1600" dirty="0">
              <a:solidFill>
                <a:schemeClr val="bg1"/>
              </a:solidFill>
              <a:latin typeface="Times New Roman" panose="02020603050405020304" pitchFamily="18" charset="0"/>
              <a:cs typeface="Times New Roman" panose="02020603050405020304" pitchFamily="18" charset="0"/>
            </a:endParaRPr>
          </a:p>
          <a:p>
            <a:pPr algn="l" defTabSz="1218565">
              <a:lnSpc>
                <a:spcPct val="125000"/>
              </a:lnSpc>
              <a:defRPr/>
            </a:pPr>
            <a:r>
              <a:rPr sz="1600" dirty="0">
                <a:solidFill>
                  <a:schemeClr val="bg1"/>
                </a:solidFill>
                <a:latin typeface="Times New Roman" panose="02020603050405020304" pitchFamily="18" charset="0"/>
                <a:cs typeface="Times New Roman" panose="02020603050405020304" pitchFamily="18" charset="0"/>
              </a:rPr>
              <a:t>*读取带有椒盐噪声图像</a:t>
            </a:r>
            <a:r>
              <a:rPr lang="zh-CN" sz="1600" dirty="0">
                <a:solidFill>
                  <a:schemeClr val="bg1"/>
                </a:solidFill>
                <a:latin typeface="Times New Roman" panose="02020603050405020304" pitchFamily="18" charset="0"/>
                <a:cs typeface="Times New Roman" panose="02020603050405020304" pitchFamily="18" charset="0"/>
              </a:rPr>
              <a:t>　　　</a:t>
            </a:r>
            <a:r>
              <a:rPr sz="1600" dirty="0">
                <a:solidFill>
                  <a:schemeClr val="bg1"/>
                </a:solidFill>
                <a:latin typeface="Times New Roman" panose="02020603050405020304" pitchFamily="18" charset="0"/>
                <a:cs typeface="Times New Roman" panose="02020603050405020304" pitchFamily="18" charset="0"/>
              </a:rPr>
              <a:t>read_image (ImageNoise, 'D:/panda.jpg')</a:t>
            </a:r>
          </a:p>
          <a:p>
            <a:pPr algn="l" defTabSz="1218565">
              <a:lnSpc>
                <a:spcPct val="125000"/>
              </a:lnSpc>
              <a:defRPr/>
            </a:pPr>
            <a:r>
              <a:rPr sz="1600" dirty="0">
                <a:solidFill>
                  <a:schemeClr val="bg1"/>
                </a:solidFill>
                <a:latin typeface="Times New Roman" panose="02020603050405020304" pitchFamily="18" charset="0"/>
                <a:cs typeface="Times New Roman" panose="02020603050405020304" pitchFamily="18" charset="0"/>
              </a:rPr>
              <a:t>*获得图像尺寸</a:t>
            </a:r>
            <a:r>
              <a:rPr lang="zh-CN" sz="1600" dirty="0">
                <a:solidFill>
                  <a:schemeClr val="bg1"/>
                </a:solidFill>
                <a:latin typeface="Times New Roman" panose="02020603050405020304" pitchFamily="18" charset="0"/>
                <a:cs typeface="Times New Roman" panose="02020603050405020304" pitchFamily="18" charset="0"/>
              </a:rPr>
              <a:t>　　　　　　　</a:t>
            </a:r>
            <a:r>
              <a:rPr sz="1600" dirty="0">
                <a:solidFill>
                  <a:schemeClr val="bg1"/>
                </a:solidFill>
                <a:latin typeface="Times New Roman" panose="02020603050405020304" pitchFamily="18" charset="0"/>
                <a:cs typeface="Times New Roman" panose="02020603050405020304" pitchFamily="18" charset="0"/>
              </a:rPr>
              <a:t>get_image_size (ImageNoise, Width, Height)</a:t>
            </a:r>
          </a:p>
          <a:p>
            <a:pPr algn="l" defTabSz="1218565">
              <a:lnSpc>
                <a:spcPct val="125000"/>
              </a:lnSpc>
              <a:defRPr/>
            </a:pPr>
            <a:r>
              <a:rPr sz="1600" dirty="0">
                <a:solidFill>
                  <a:schemeClr val="bg1"/>
                </a:solidFill>
                <a:latin typeface="Times New Roman" panose="02020603050405020304" pitchFamily="18" charset="0"/>
                <a:cs typeface="Times New Roman" panose="02020603050405020304" pitchFamily="18" charset="0"/>
              </a:rPr>
              <a:t>*关闭窗口</a:t>
            </a:r>
            <a:r>
              <a:rPr lang="zh-CN" sz="1600" dirty="0">
                <a:solidFill>
                  <a:schemeClr val="bg1"/>
                </a:solidFill>
                <a:latin typeface="Times New Roman" panose="02020603050405020304" pitchFamily="18" charset="0"/>
                <a:cs typeface="Times New Roman" panose="02020603050405020304" pitchFamily="18" charset="0"/>
              </a:rPr>
              <a:t>　　　　　　　　　</a:t>
            </a:r>
            <a:r>
              <a:rPr sz="1600" dirty="0">
                <a:solidFill>
                  <a:schemeClr val="bg1"/>
                </a:solidFill>
                <a:latin typeface="Times New Roman" panose="02020603050405020304" pitchFamily="18" charset="0"/>
                <a:cs typeface="Times New Roman" panose="02020603050405020304" pitchFamily="18" charset="0"/>
              </a:rPr>
              <a:t>dev_close_window ()</a:t>
            </a:r>
          </a:p>
          <a:p>
            <a:pPr algn="l" defTabSz="1218565">
              <a:lnSpc>
                <a:spcPct val="125000"/>
              </a:lnSpc>
              <a:defRPr/>
            </a:pPr>
            <a:r>
              <a:rPr sz="1600" dirty="0">
                <a:solidFill>
                  <a:schemeClr val="bg1"/>
                </a:solidFill>
                <a:latin typeface="Times New Roman" panose="02020603050405020304" pitchFamily="18" charset="0"/>
                <a:cs typeface="Times New Roman" panose="02020603050405020304" pitchFamily="18" charset="0"/>
              </a:rPr>
              <a:t>*打开适应图像大小的窗口</a:t>
            </a:r>
            <a:r>
              <a:rPr lang="zh-CN" sz="1600" dirty="0">
                <a:solidFill>
                  <a:schemeClr val="bg1"/>
                </a:solidFill>
                <a:latin typeface="Times New Roman" panose="02020603050405020304" pitchFamily="18" charset="0"/>
                <a:cs typeface="Times New Roman" panose="02020603050405020304" pitchFamily="18" charset="0"/>
              </a:rPr>
              <a:t>　　</a:t>
            </a:r>
            <a:r>
              <a:rPr sz="1600" dirty="0">
                <a:solidFill>
                  <a:schemeClr val="bg1"/>
                </a:solidFill>
                <a:latin typeface="Times New Roman" panose="02020603050405020304" pitchFamily="18" charset="0"/>
                <a:cs typeface="Times New Roman" panose="02020603050405020304" pitchFamily="18" charset="0"/>
              </a:rPr>
              <a:t>dev_open_window (0, 0, 512, 512, 'black', WindowHandle)</a:t>
            </a:r>
          </a:p>
          <a:p>
            <a:pPr algn="l" defTabSz="1218565">
              <a:lnSpc>
                <a:spcPct val="125000"/>
              </a:lnSpc>
              <a:defRPr/>
            </a:pPr>
            <a:r>
              <a:rPr sz="1600" dirty="0">
                <a:solidFill>
                  <a:schemeClr val="bg1"/>
                </a:solidFill>
                <a:latin typeface="Times New Roman" panose="02020603050405020304" pitchFamily="18" charset="0"/>
                <a:cs typeface="Times New Roman" panose="02020603050405020304" pitchFamily="18" charset="0"/>
              </a:rPr>
              <a:t>*显示图像</a:t>
            </a:r>
            <a:r>
              <a:rPr lang="zh-CN" sz="1600" dirty="0">
                <a:solidFill>
                  <a:schemeClr val="bg1"/>
                </a:solidFill>
                <a:latin typeface="Times New Roman" panose="02020603050405020304" pitchFamily="18" charset="0"/>
                <a:cs typeface="Times New Roman" panose="02020603050405020304" pitchFamily="18" charset="0"/>
              </a:rPr>
              <a:t>　　　　　　　　　</a:t>
            </a:r>
            <a:r>
              <a:rPr sz="1600" dirty="0">
                <a:solidFill>
                  <a:schemeClr val="bg1"/>
                </a:solidFill>
                <a:latin typeface="Times New Roman" panose="02020603050405020304" pitchFamily="18" charset="0"/>
                <a:cs typeface="Times New Roman" panose="02020603050405020304" pitchFamily="18" charset="0"/>
              </a:rPr>
              <a:t>dev_display (ImageNoise)</a:t>
            </a:r>
          </a:p>
          <a:p>
            <a:pPr algn="l" defTabSz="1218565">
              <a:lnSpc>
                <a:spcPct val="125000"/>
              </a:lnSpc>
              <a:defRPr/>
            </a:pPr>
            <a:r>
              <a:rPr sz="1600" dirty="0">
                <a:solidFill>
                  <a:schemeClr val="bg1"/>
                </a:solidFill>
                <a:latin typeface="Times New Roman" panose="02020603050405020304" pitchFamily="18" charset="0"/>
                <a:cs typeface="Times New Roman" panose="02020603050405020304" pitchFamily="18" charset="0"/>
              </a:rPr>
              <a:t>*图像转灰度化</a:t>
            </a:r>
            <a:r>
              <a:rPr lang="zh-CN" sz="1600" dirty="0">
                <a:solidFill>
                  <a:schemeClr val="bg1"/>
                </a:solidFill>
                <a:latin typeface="Times New Roman" panose="02020603050405020304" pitchFamily="18" charset="0"/>
                <a:cs typeface="Times New Roman" panose="02020603050405020304" pitchFamily="18" charset="0"/>
              </a:rPr>
              <a:t>　　　　　　　</a:t>
            </a:r>
            <a:r>
              <a:rPr sz="1600" dirty="0">
                <a:solidFill>
                  <a:schemeClr val="bg1"/>
                </a:solidFill>
                <a:latin typeface="Times New Roman" panose="02020603050405020304" pitchFamily="18" charset="0"/>
                <a:cs typeface="Times New Roman" panose="02020603050405020304" pitchFamily="18" charset="0"/>
              </a:rPr>
              <a:t>rgb1_to_gray (Image, GrayImage)</a:t>
            </a:r>
          </a:p>
          <a:p>
            <a:pPr algn="l" defTabSz="1218565">
              <a:lnSpc>
                <a:spcPct val="125000"/>
              </a:lnSpc>
              <a:defRPr/>
            </a:pPr>
            <a:r>
              <a:rPr sz="1600" dirty="0">
                <a:solidFill>
                  <a:schemeClr val="bg1"/>
                </a:solidFill>
                <a:latin typeface="Times New Roman" panose="02020603050405020304" pitchFamily="18" charset="0"/>
                <a:cs typeface="Times New Roman" panose="02020603050405020304" pitchFamily="18" charset="0"/>
              </a:rPr>
              <a:t>*获得一个低通滤波模型</a:t>
            </a:r>
            <a:r>
              <a:rPr lang="zh-CN" sz="1600" dirty="0">
                <a:solidFill>
                  <a:schemeClr val="bg1"/>
                </a:solidFill>
                <a:latin typeface="Times New Roman" panose="02020603050405020304" pitchFamily="18" charset="0"/>
                <a:cs typeface="Times New Roman" panose="02020603050405020304" pitchFamily="18" charset="0"/>
              </a:rPr>
              <a:t>　　　</a:t>
            </a:r>
            <a:r>
              <a:rPr sz="1600" dirty="0">
                <a:solidFill>
                  <a:schemeClr val="bg1"/>
                </a:solidFill>
                <a:latin typeface="Times New Roman" panose="02020603050405020304" pitchFamily="18" charset="0"/>
                <a:cs typeface="Times New Roman" panose="02020603050405020304" pitchFamily="18" charset="0"/>
              </a:rPr>
              <a:t>gen_lowpass (ImageLowpass, 0.1, 'none', 'dc_center', Width, Height)</a:t>
            </a:r>
          </a:p>
          <a:p>
            <a:pPr algn="l" defTabSz="1218565">
              <a:lnSpc>
                <a:spcPct val="125000"/>
              </a:lnSpc>
              <a:defRPr/>
            </a:pPr>
            <a:r>
              <a:rPr sz="1600" dirty="0">
                <a:solidFill>
                  <a:schemeClr val="bg1"/>
                </a:solidFill>
                <a:latin typeface="Times New Roman" panose="02020603050405020304" pitchFamily="18" charset="0"/>
                <a:cs typeface="Times New Roman" panose="02020603050405020304" pitchFamily="18" charset="0"/>
              </a:rPr>
              <a:t>*对噪声图像进行傅里叶变换，得到频率图像</a:t>
            </a:r>
            <a:r>
              <a:rPr lang="zh-CN" sz="1600" dirty="0">
                <a:solidFill>
                  <a:schemeClr val="bg1"/>
                </a:solidFill>
                <a:latin typeface="Times New Roman" panose="02020603050405020304" pitchFamily="18" charset="0"/>
                <a:cs typeface="Times New Roman" panose="02020603050405020304" pitchFamily="18" charset="0"/>
              </a:rPr>
              <a:t>　　</a:t>
            </a:r>
            <a:r>
              <a:rPr sz="1600" dirty="0">
                <a:solidFill>
                  <a:schemeClr val="bg1"/>
                </a:solidFill>
                <a:latin typeface="Times New Roman" panose="02020603050405020304" pitchFamily="18" charset="0"/>
                <a:cs typeface="Times New Roman" panose="02020603050405020304" pitchFamily="18" charset="0"/>
              </a:rPr>
              <a:t>fft_generic (ImageNoise, ImageFFT, 'to_freq', -1, 'sqrt', 'dc_center', 'complex')</a:t>
            </a:r>
          </a:p>
          <a:p>
            <a:pPr algn="l" defTabSz="1218565">
              <a:lnSpc>
                <a:spcPct val="125000"/>
              </a:lnSpc>
              <a:defRPr/>
            </a:pPr>
            <a:r>
              <a:rPr sz="1600" dirty="0">
                <a:solidFill>
                  <a:schemeClr val="bg1"/>
                </a:solidFill>
                <a:latin typeface="Times New Roman" panose="02020603050405020304" pitchFamily="18" charset="0"/>
                <a:cs typeface="Times New Roman" panose="02020603050405020304" pitchFamily="18" charset="0"/>
              </a:rPr>
              <a:t>*对频率图像进行低通滤波</a:t>
            </a:r>
            <a:r>
              <a:rPr lang="zh-CN" sz="1600" dirty="0">
                <a:solidFill>
                  <a:schemeClr val="bg1"/>
                </a:solidFill>
                <a:latin typeface="Times New Roman" panose="02020603050405020304" pitchFamily="18" charset="0"/>
                <a:cs typeface="Times New Roman" panose="02020603050405020304" pitchFamily="18" charset="0"/>
              </a:rPr>
              <a:t>　　</a:t>
            </a:r>
            <a:r>
              <a:rPr sz="1600" dirty="0">
                <a:solidFill>
                  <a:schemeClr val="bg1"/>
                </a:solidFill>
                <a:latin typeface="Times New Roman" panose="02020603050405020304" pitchFamily="18" charset="0"/>
                <a:cs typeface="Times New Roman" panose="02020603050405020304" pitchFamily="18" charset="0"/>
              </a:rPr>
              <a:t>convol_fft (ImageFFT, ImageLowpass, ImageConvol)</a:t>
            </a:r>
          </a:p>
          <a:p>
            <a:pPr algn="l" defTabSz="1218565">
              <a:lnSpc>
                <a:spcPct val="125000"/>
              </a:lnSpc>
              <a:defRPr/>
            </a:pPr>
            <a:r>
              <a:rPr sz="1600" dirty="0">
                <a:solidFill>
                  <a:schemeClr val="bg1"/>
                </a:solidFill>
                <a:latin typeface="Times New Roman" panose="02020603050405020304" pitchFamily="18" charset="0"/>
                <a:cs typeface="Times New Roman" panose="02020603050405020304" pitchFamily="18" charset="0"/>
              </a:rPr>
              <a:t>*对频率图像进行傅里叶变换</a:t>
            </a:r>
            <a:r>
              <a:rPr lang="zh-CN" sz="1600" dirty="0">
                <a:solidFill>
                  <a:schemeClr val="bg1"/>
                </a:solidFill>
                <a:latin typeface="Times New Roman" panose="02020603050405020304" pitchFamily="18" charset="0"/>
                <a:cs typeface="Times New Roman" panose="02020603050405020304" pitchFamily="18" charset="0"/>
              </a:rPr>
              <a:t>　</a:t>
            </a:r>
            <a:r>
              <a:rPr sz="1600" dirty="0">
                <a:solidFill>
                  <a:schemeClr val="bg1"/>
                </a:solidFill>
                <a:latin typeface="Times New Roman" panose="02020603050405020304" pitchFamily="18" charset="0"/>
                <a:cs typeface="Times New Roman" panose="02020603050405020304" pitchFamily="18" charset="0"/>
              </a:rPr>
              <a:t>fft_generic (ImageConvol, ImageFFT1, 'from_freq', 1, 'sqrt', 'dc_center', 'complex') </a:t>
            </a:r>
          </a:p>
          <a:p>
            <a:pPr algn="l" defTabSz="1218565">
              <a:lnSpc>
                <a:spcPct val="125000"/>
              </a:lnSpc>
              <a:defRPr/>
            </a:pPr>
            <a:r>
              <a:rPr lang="zh-CN" sz="1600" dirty="0">
                <a:solidFill>
                  <a:schemeClr val="bg1"/>
                </a:solidFill>
                <a:latin typeface="Times New Roman" panose="02020603050405020304" pitchFamily="18" charset="0"/>
                <a:cs typeface="Times New Roman" panose="02020603050405020304" pitchFamily="18" charset="0"/>
              </a:rPr>
              <a:t>　　　　　　　　　　　　　  </a:t>
            </a:r>
            <a:r>
              <a:rPr sz="1600" dirty="0">
                <a:solidFill>
                  <a:schemeClr val="bg1"/>
                </a:solidFill>
                <a:latin typeface="Times New Roman" panose="02020603050405020304" pitchFamily="18" charset="0"/>
                <a:cs typeface="Times New Roman" panose="02020603050405020304" pitchFamily="18" charset="0"/>
              </a:rPr>
              <a:t>dump_window (WindowHandle, 'postscript', 'halcon_dump')</a:t>
            </a:r>
          </a:p>
        </p:txBody>
      </p:sp>
      <p:sp>
        <p:nvSpPr>
          <p:cNvPr id="5" name="箭头: 五边形 1"/>
          <p:cNvSpPr/>
          <p:nvPr/>
        </p:nvSpPr>
        <p:spPr>
          <a:xfrm>
            <a:off x="0" y="337185"/>
            <a:ext cx="3241675"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sym typeface="+mn-ea"/>
              </a:rPr>
              <a:t>图像的平滑处理</a:t>
            </a:r>
          </a:p>
        </p:txBody>
      </p:sp>
      <p:sp>
        <p:nvSpPr>
          <p:cNvPr id="3" name="矩形 2"/>
          <p:cNvSpPr/>
          <p:nvPr/>
        </p:nvSpPr>
        <p:spPr>
          <a:xfrm>
            <a:off x="8414385" y="1355090"/>
            <a:ext cx="4179570" cy="460375"/>
          </a:xfrm>
          <a:prstGeom prst="rect">
            <a:avLst/>
          </a:prstGeom>
        </p:spPr>
        <p:txBody>
          <a:bodyPr wrap="square">
            <a:spAutoFit/>
          </a:bodyPr>
          <a:lstStyle/>
          <a:p>
            <a:pPr algn="l" defTabSz="1218565">
              <a:lnSpc>
                <a:spcPct val="150000"/>
              </a:lnSpc>
              <a:defRPr/>
            </a:pPr>
            <a:r>
              <a:rPr sz="1600" b="1" dirty="0">
                <a:solidFill>
                  <a:schemeClr val="bg1"/>
                </a:solidFill>
                <a:latin typeface="Times New Roman" panose="02020603050405020304" pitchFamily="18" charset="0"/>
                <a:cs typeface="Times New Roman" panose="02020603050405020304" pitchFamily="18" charset="0"/>
                <a:sym typeface="+mn-ea"/>
              </a:rPr>
              <a:t>程序执行结果如图所示：</a:t>
            </a:r>
            <a:endParaRPr lang="zh-CN" sz="1600" b="1" dirty="0">
              <a:ln w="12700" cmpd="sng">
                <a:solidFill>
                  <a:schemeClr val="accent4"/>
                </a:solidFill>
                <a:prstDash val="solid"/>
              </a:ln>
              <a:solidFill>
                <a:schemeClr val="bg1"/>
              </a:solidFill>
              <a:effectLst/>
              <a:latin typeface="Times New Roman" panose="02020603050405020304" pitchFamily="18" charset="0"/>
              <a:cs typeface="Times New Roman" panose="02020603050405020304" pitchFamily="18" charset="0"/>
              <a:sym typeface="+mn-ea"/>
            </a:endParaRPr>
          </a:p>
        </p:txBody>
      </p:sp>
      <p:sp>
        <p:nvSpPr>
          <p:cNvPr id="6" name="矩形 5"/>
          <p:cNvSpPr/>
          <p:nvPr/>
        </p:nvSpPr>
        <p:spPr>
          <a:xfrm>
            <a:off x="8414385" y="1355090"/>
            <a:ext cx="4059555" cy="5304790"/>
          </a:xfrm>
          <a:prstGeom prst="rect">
            <a:avLst/>
          </a:prstGeom>
          <a:noFill/>
          <a:ln w="25400">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14"/>
          <p:cNvSpPr>
            <a:spLocks noChangeArrowheads="1"/>
          </p:cNvSpPr>
          <p:nvPr/>
        </p:nvSpPr>
        <p:spPr bwMode="auto">
          <a:xfrm flipH="1">
            <a:off x="10600055" y="2831465"/>
            <a:ext cx="1805305" cy="337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dirty="0">
                <a:solidFill>
                  <a:schemeClr val="bg1"/>
                </a:solidFill>
                <a:latin typeface="微软雅黑" panose="020B0503020204020204" pitchFamily="34" charset="-122"/>
              </a:rPr>
              <a:t>（</a:t>
            </a:r>
            <a:r>
              <a:rPr lang="en-US" altLang="zh-CN" sz="1600" dirty="0">
                <a:solidFill>
                  <a:schemeClr val="bg1"/>
                </a:solidFill>
                <a:latin typeface="微软雅黑" panose="020B0503020204020204" pitchFamily="34" charset="-122"/>
              </a:rPr>
              <a:t>a</a:t>
            </a:r>
            <a:r>
              <a:rPr lang="zh-CN" altLang="en-US" sz="1600" dirty="0">
                <a:solidFill>
                  <a:schemeClr val="bg1"/>
                </a:solidFill>
                <a:latin typeface="微软雅黑" panose="020B0503020204020204" pitchFamily="34" charset="-122"/>
              </a:rPr>
              <a:t>）噪声图像    </a:t>
            </a:r>
          </a:p>
        </p:txBody>
      </p:sp>
      <p:sp>
        <p:nvSpPr>
          <p:cNvPr id="2" name="矩形 14"/>
          <p:cNvSpPr>
            <a:spLocks noChangeArrowheads="1"/>
          </p:cNvSpPr>
          <p:nvPr/>
        </p:nvSpPr>
        <p:spPr bwMode="auto">
          <a:xfrm flipH="1">
            <a:off x="10600055" y="5353050"/>
            <a:ext cx="1805305" cy="5835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dirty="0">
                <a:solidFill>
                  <a:schemeClr val="bg1"/>
                </a:solidFill>
                <a:latin typeface="微软雅黑" panose="020B0503020204020204" pitchFamily="34" charset="-122"/>
              </a:rPr>
              <a:t>（</a:t>
            </a:r>
            <a:r>
              <a:rPr lang="en-US" altLang="zh-CN" sz="1600" dirty="0">
                <a:solidFill>
                  <a:schemeClr val="bg1"/>
                </a:solidFill>
                <a:latin typeface="微软雅黑" panose="020B0503020204020204" pitchFamily="34" charset="-122"/>
              </a:rPr>
              <a:t>b</a:t>
            </a:r>
            <a:r>
              <a:rPr lang="zh-CN" altLang="en-US" sz="1600" dirty="0">
                <a:solidFill>
                  <a:schemeClr val="bg1"/>
                </a:solidFill>
                <a:latin typeface="微软雅黑" panose="020B0503020204020204" pitchFamily="34" charset="-122"/>
              </a:rPr>
              <a:t>）低通滤波</a:t>
            </a:r>
          </a:p>
          <a:p>
            <a:pPr algn="ctr" fontAlgn="base">
              <a:spcBef>
                <a:spcPct val="0"/>
              </a:spcBef>
              <a:spcAft>
                <a:spcPct val="0"/>
              </a:spcAft>
            </a:pPr>
            <a:r>
              <a:rPr lang="zh-CN" altLang="en-US" sz="1600" dirty="0">
                <a:solidFill>
                  <a:schemeClr val="bg1"/>
                </a:solidFill>
                <a:latin typeface="微软雅黑" panose="020B0503020204020204" pitchFamily="34" charset="-122"/>
              </a:rPr>
              <a:t>      后图像</a:t>
            </a:r>
          </a:p>
        </p:txBody>
      </p:sp>
      <p:pic>
        <p:nvPicPr>
          <p:cNvPr id="48" name="图片 243"/>
          <p:cNvPicPr>
            <a:picLocks noChangeAspect="1"/>
          </p:cNvPicPr>
          <p:nvPr/>
        </p:nvPicPr>
        <p:blipFill>
          <a:blip r:embed="rId3"/>
          <a:stretch>
            <a:fillRect/>
          </a:stretch>
        </p:blipFill>
        <p:spPr>
          <a:xfrm>
            <a:off x="8663305" y="2067560"/>
            <a:ext cx="1991995" cy="1991995"/>
          </a:xfrm>
          <a:prstGeom prst="rect">
            <a:avLst/>
          </a:prstGeom>
          <a:noFill/>
          <a:ln>
            <a:noFill/>
          </a:ln>
        </p:spPr>
      </p:pic>
      <p:pic>
        <p:nvPicPr>
          <p:cNvPr id="57" name="图片 244"/>
          <p:cNvPicPr>
            <a:picLocks noChangeAspect="1"/>
          </p:cNvPicPr>
          <p:nvPr/>
        </p:nvPicPr>
        <p:blipFill>
          <a:blip r:embed="rId4"/>
          <a:stretch>
            <a:fillRect/>
          </a:stretch>
        </p:blipFill>
        <p:spPr>
          <a:xfrm>
            <a:off x="8663305" y="4382770"/>
            <a:ext cx="1991995" cy="199199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5630" y="1327150"/>
            <a:ext cx="11653520" cy="5138420"/>
          </a:xfrm>
          <a:prstGeom prst="rect">
            <a:avLst/>
          </a:prstGeom>
          <a:solidFill>
            <a:schemeClr val="bg1">
              <a:lumMod val="95000"/>
            </a:schemeClr>
          </a:solidFill>
          <a:ln>
            <a:noFill/>
          </a:ln>
          <a:effectLst>
            <a:outerShdw blurRad="762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682115" y="1499870"/>
            <a:ext cx="9937750" cy="4554220"/>
          </a:xfrm>
          <a:prstGeom prst="rect">
            <a:avLst/>
          </a:prstGeom>
        </p:spPr>
        <p:txBody>
          <a:bodyPr wrap="square">
            <a:spAutoFit/>
          </a:bodyPr>
          <a:lstStyle/>
          <a:p>
            <a:pPr indent="457200" defTabSz="1218565" eaLnBrk="1" latinLnBrk="0" hangingPunct="1">
              <a:lnSpc>
                <a:spcPct val="20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如果一幅图像包含有加性噪声，这些噪声对于坐标点是不相关且平均值为零，在这种情况下就可以采用多图像平均法来进行去噪处理。</a:t>
            </a:r>
          </a:p>
          <a:p>
            <a:pPr indent="457200" defTabSz="1218565" eaLnBrk="1" latinLnBrk="0" hangingPunct="1">
              <a:lnSpc>
                <a:spcPct val="20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多图像平均法的基本思想是在对获取的同一物景的若干幅图像相加取平均值来消除噪声。设在相同条件下，获取的同一目标物的M幅图像可表示为：</a:t>
            </a:r>
          </a:p>
          <a:p>
            <a:pPr indent="457200" defTabSz="1218565" eaLnBrk="1" latinLnBrk="0" hangingPunct="1">
              <a:lnSpc>
                <a:spcPct val="20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                                                                   </a:t>
            </a:r>
          </a:p>
          <a:p>
            <a:pPr defTabSz="1218565" eaLnBrk="1" latinLnBrk="0" hangingPunct="1">
              <a:lnSpc>
                <a:spcPct val="20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      则多幅图像平均后的输出图像可表示为</a:t>
            </a:r>
          </a:p>
          <a:p>
            <a:pPr defTabSz="1218565">
              <a:lnSpc>
                <a:spcPct val="125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 </a:t>
            </a:r>
          </a:p>
          <a:p>
            <a:pPr defTabSz="1218565">
              <a:lnSpc>
                <a:spcPct val="125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endParaRPr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2334031" y="-183501"/>
            <a:ext cx="660785" cy="1134091"/>
            <a:chOff x="12262780" y="-243178"/>
            <a:chExt cx="732036" cy="1256377"/>
          </a:xfrm>
        </p:grpSpPr>
        <p:sp>
          <p:nvSpPr>
            <p:cNvPr id="33" name="椭圆 32"/>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箭头: 五边形 1"/>
          <p:cNvSpPr/>
          <p:nvPr/>
        </p:nvSpPr>
        <p:spPr>
          <a:xfrm>
            <a:off x="0" y="337185"/>
            <a:ext cx="3434715"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b="1"/>
              <a:t>多图像平均法</a:t>
            </a:r>
          </a:p>
        </p:txBody>
      </p:sp>
      <p:graphicFrame>
        <p:nvGraphicFramePr>
          <p:cNvPr id="3" name="对象 -2147482454"/>
          <p:cNvGraphicFramePr>
            <a:graphicFrameLocks noChangeAspect="1"/>
          </p:cNvGraphicFramePr>
          <p:nvPr/>
        </p:nvGraphicFramePr>
        <p:xfrm>
          <a:off x="4056380" y="4217035"/>
          <a:ext cx="4058285" cy="347980"/>
        </p:xfrm>
        <a:graphic>
          <a:graphicData uri="http://schemas.openxmlformats.org/presentationml/2006/ole">
            <mc:AlternateContent xmlns:mc="http://schemas.openxmlformats.org/markup-compatibility/2006">
              <mc:Choice xmlns:v="urn:schemas-microsoft-com:vml" Requires="v">
                <p:oleObj spid="_x0000_s10243" r:id="rId4" imgW="2514600" imgH="215900" progId="Equation.KSEE3">
                  <p:embed/>
                </p:oleObj>
              </mc:Choice>
              <mc:Fallback>
                <p:oleObj r:id="rId4" imgW="2514600" imgH="215900" progId="Equation.KSEE3">
                  <p:embed/>
                  <p:pic>
                    <p:nvPicPr>
                      <p:cNvPr id="0" name="图片 24"/>
                      <p:cNvPicPr/>
                      <p:nvPr/>
                    </p:nvPicPr>
                    <p:blipFill>
                      <a:blip r:embed="rId5"/>
                      <a:stretch>
                        <a:fillRect/>
                      </a:stretch>
                    </p:blipFill>
                    <p:spPr>
                      <a:xfrm>
                        <a:off x="4056380" y="4217035"/>
                        <a:ext cx="4058285" cy="347980"/>
                      </a:xfrm>
                      <a:prstGeom prst="rect">
                        <a:avLst/>
                      </a:prstGeom>
                      <a:noFill/>
                      <a:ln w="38100">
                        <a:noFill/>
                        <a:miter/>
                      </a:ln>
                    </p:spPr>
                  </p:pic>
                </p:oleObj>
              </mc:Fallback>
            </mc:AlternateContent>
          </a:graphicData>
        </a:graphic>
      </p:graphicFrame>
      <p:graphicFrame>
        <p:nvGraphicFramePr>
          <p:cNvPr id="6" name="对象 -2147482453"/>
          <p:cNvGraphicFramePr>
            <a:graphicFrameLocks noChangeAspect="1"/>
          </p:cNvGraphicFramePr>
          <p:nvPr/>
        </p:nvGraphicFramePr>
        <p:xfrm>
          <a:off x="4552315" y="5352415"/>
          <a:ext cx="2371725" cy="701675"/>
        </p:xfrm>
        <a:graphic>
          <a:graphicData uri="http://schemas.openxmlformats.org/presentationml/2006/ole">
            <mc:AlternateContent xmlns:mc="http://schemas.openxmlformats.org/markup-compatibility/2006">
              <mc:Choice xmlns:v="urn:schemas-microsoft-com:vml" Requires="v">
                <p:oleObj spid="_x0000_s10244" r:id="rId6" imgW="1459865" imgH="431800" progId="Equation.KSEE3">
                  <p:embed/>
                </p:oleObj>
              </mc:Choice>
              <mc:Fallback>
                <p:oleObj r:id="rId6" imgW="1459865" imgH="431800" progId="Equation.KSEE3">
                  <p:embed/>
                  <p:pic>
                    <p:nvPicPr>
                      <p:cNvPr id="0" name="图片 26"/>
                      <p:cNvPicPr/>
                      <p:nvPr/>
                    </p:nvPicPr>
                    <p:blipFill>
                      <a:blip r:embed="rId7"/>
                      <a:stretch>
                        <a:fillRect/>
                      </a:stretch>
                    </p:blipFill>
                    <p:spPr>
                      <a:xfrm>
                        <a:off x="4552315" y="5352415"/>
                        <a:ext cx="2371725" cy="70167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custDataLst>
              <p:tags r:id="rId2"/>
            </p:custDataLst>
          </p:nvPr>
        </p:nvSpPr>
        <p:spPr>
          <a:xfrm>
            <a:off x="957489" y="2116999"/>
            <a:ext cx="10943771" cy="4601757"/>
          </a:xfrm>
          <a:prstGeom prst="roundRect">
            <a:avLst>
              <a:gd name="adj" fmla="val 4249"/>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sp>
        <p:nvSpPr>
          <p:cNvPr id="10" name="任意多边形: 形状 9"/>
          <p:cNvSpPr/>
          <p:nvPr>
            <p:custDataLst>
              <p:tags r:id="rId3"/>
            </p:custDataLst>
          </p:nvPr>
        </p:nvSpPr>
        <p:spPr>
          <a:xfrm>
            <a:off x="381362" y="187325"/>
            <a:ext cx="12096026" cy="775504"/>
          </a:xfrm>
          <a:custGeom>
            <a:avLst/>
            <a:gdLst>
              <a:gd name="connsiteX0" fmla="*/ 0 w 12096026"/>
              <a:gd name="connsiteY0" fmla="*/ 0 h 879200"/>
              <a:gd name="connsiteX1" fmla="*/ 12096026 w 12096026"/>
              <a:gd name="connsiteY1" fmla="*/ 0 h 879200"/>
              <a:gd name="connsiteX2" fmla="*/ 11987519 w 12096026"/>
              <a:gd name="connsiteY2" fmla="*/ 47063 h 879200"/>
              <a:gd name="connsiteX3" fmla="*/ 6048013 w 12096026"/>
              <a:gd name="connsiteY3" fmla="*/ 879200 h 879200"/>
              <a:gd name="connsiteX4" fmla="*/ 108507 w 12096026"/>
              <a:gd name="connsiteY4" fmla="*/ 47063 h 87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026" h="879200">
                <a:moveTo>
                  <a:pt x="0" y="0"/>
                </a:moveTo>
                <a:lnTo>
                  <a:pt x="12096026" y="0"/>
                </a:lnTo>
                <a:lnTo>
                  <a:pt x="11987519" y="47063"/>
                </a:lnTo>
                <a:cubicBezTo>
                  <a:pt x="10700312" y="549115"/>
                  <a:pt x="8520454" y="879200"/>
                  <a:pt x="6048013" y="879200"/>
                </a:cubicBezTo>
                <a:cubicBezTo>
                  <a:pt x="3575573" y="879200"/>
                  <a:pt x="1395714" y="549115"/>
                  <a:pt x="108507" y="47063"/>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sp>
        <p:nvSpPr>
          <p:cNvPr id="12" name="矩形 11"/>
          <p:cNvSpPr/>
          <p:nvPr>
            <p:custDataLst>
              <p:tags r:id="rId4"/>
            </p:custDataLst>
          </p:nvPr>
        </p:nvSpPr>
        <p:spPr>
          <a:xfrm>
            <a:off x="1748249" y="1079328"/>
            <a:ext cx="9362251" cy="775504"/>
          </a:xfrm>
          <a:prstGeom prst="rect">
            <a:avLst/>
          </a:prstGeom>
        </p:spPr>
        <p:txBody>
          <a:bodyPr wrap="square" anchor="b">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20000"/>
              </a:lnSpc>
              <a:spcBef>
                <a:spcPts val="0"/>
              </a:spcBef>
              <a:spcAft>
                <a:spcPts val="0"/>
              </a:spcAft>
              <a:buSzPct val="100000"/>
              <a:buNone/>
            </a:pPr>
            <a:r>
              <a:rPr lang="en-US" altLang="zh-CN" sz="3600" b="1" spc="300">
                <a:solidFill>
                  <a:schemeClr val="tx1">
                    <a:lumMod val="85000"/>
                    <a:lumOff val="15000"/>
                  </a:schemeClr>
                </a:solidFill>
                <a:latin typeface="+mn-ea"/>
              </a:rPr>
              <a:t>图像的锐化处理</a:t>
            </a:r>
          </a:p>
        </p:txBody>
      </p:sp>
      <p:sp>
        <p:nvSpPr>
          <p:cNvPr id="13" name="矩形 12"/>
          <p:cNvSpPr/>
          <p:nvPr>
            <p:custDataLst>
              <p:tags r:id="rId5"/>
            </p:custDataLst>
          </p:nvPr>
        </p:nvSpPr>
        <p:spPr>
          <a:xfrm>
            <a:off x="1373412" y="2560330"/>
            <a:ext cx="10111926" cy="3715094"/>
          </a:xfrm>
          <a:prstGeom prst="rect">
            <a:avLst/>
          </a:prstGeom>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l" fontAlgn="ctr">
              <a:lnSpc>
                <a:spcPct val="170000"/>
              </a:lnSpc>
              <a:spcBef>
                <a:spcPts val="1000"/>
              </a:spcBef>
              <a:spcAft>
                <a:spcPts val="0"/>
              </a:spcAft>
              <a:buSzPct val="100000"/>
              <a:buFont typeface="Wingdings" panose="05000000000000000000" charset="0"/>
              <a:buNone/>
            </a:pPr>
            <a:r>
              <a:rPr lang="en-US" altLang="zh-CN" sz="2100" spc="150" dirty="0">
                <a:solidFill>
                  <a:schemeClr val="tx1">
                    <a:lumMod val="75000"/>
                    <a:lumOff val="25000"/>
                  </a:schemeClr>
                </a:solidFill>
                <a:latin typeface="Arial" panose="020B0604020202020204" pitchFamily="34" charset="0"/>
                <a:ea typeface="微软雅黑" panose="020B0503020204020204" pitchFamily="34" charset="-122"/>
              </a:rPr>
              <a:t> </a:t>
            </a:r>
            <a:r>
              <a:rPr lang="en-US" altLang="zh-CN" sz="2400" spc="150" dirty="0">
                <a:solidFill>
                  <a:schemeClr val="tx1">
                    <a:lumMod val="75000"/>
                    <a:lumOff val="25000"/>
                  </a:schemeClr>
                </a:solidFill>
                <a:latin typeface="Arial" panose="020B0604020202020204" pitchFamily="34" charset="0"/>
                <a:ea typeface="微软雅黑" panose="020B0503020204020204" pitchFamily="34" charset="-122"/>
              </a:rPr>
              <a:t>     </a:t>
            </a:r>
            <a:r>
              <a:rPr lang="zh-CN" altLang="en-US" sz="2400" spc="150" dirty="0">
                <a:solidFill>
                  <a:schemeClr val="tx1">
                    <a:lumMod val="75000"/>
                    <a:lumOff val="25000"/>
                  </a:schemeClr>
                </a:solidFill>
                <a:latin typeface="Arial" panose="020B0604020202020204" pitchFamily="34" charset="0"/>
                <a:ea typeface="微软雅黑" panose="020B0503020204020204" pitchFamily="34" charset="-122"/>
              </a:rPr>
              <a:t>由于成像系统聚焦不好或者信道的带宽过窄，因此在图像形成和传输过程中，会使图像目标物廓变模糊、细节不清晰。同时，图像的平滑往往也使图像中的边界、轮廓变得模糊。为了减少这类不利效果的影响，这就需要利用图像锐化技术来实现图像增强，使图像的边缘变的清晰。 </a:t>
            </a:r>
          </a:p>
        </p:txBody>
      </p:sp>
      <p:sp>
        <p:nvSpPr>
          <p:cNvPr id="2" name="任意多边形: 形状 8"/>
          <p:cNvSpPr/>
          <p:nvPr>
            <p:custDataLst>
              <p:tags r:id="rId6"/>
            </p:custDataLst>
          </p:nvPr>
        </p:nvSpPr>
        <p:spPr>
          <a:xfrm>
            <a:off x="381362" y="187325"/>
            <a:ext cx="12096026" cy="630152"/>
          </a:xfrm>
          <a:custGeom>
            <a:avLst/>
            <a:gdLst>
              <a:gd name="connsiteX0" fmla="*/ 0 w 12096026"/>
              <a:gd name="connsiteY0" fmla="*/ 0 h 879200"/>
              <a:gd name="connsiteX1" fmla="*/ 12096026 w 12096026"/>
              <a:gd name="connsiteY1" fmla="*/ 0 h 879200"/>
              <a:gd name="connsiteX2" fmla="*/ 11987519 w 12096026"/>
              <a:gd name="connsiteY2" fmla="*/ 47063 h 879200"/>
              <a:gd name="connsiteX3" fmla="*/ 6048013 w 12096026"/>
              <a:gd name="connsiteY3" fmla="*/ 879200 h 879200"/>
              <a:gd name="connsiteX4" fmla="*/ 108507 w 12096026"/>
              <a:gd name="connsiteY4" fmla="*/ 47063 h 87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026" h="879200">
                <a:moveTo>
                  <a:pt x="0" y="0"/>
                </a:moveTo>
                <a:lnTo>
                  <a:pt x="12096026" y="0"/>
                </a:lnTo>
                <a:lnTo>
                  <a:pt x="11987519" y="47063"/>
                </a:lnTo>
                <a:cubicBezTo>
                  <a:pt x="10700312" y="549115"/>
                  <a:pt x="8520454" y="879200"/>
                  <a:pt x="6048013" y="879200"/>
                </a:cubicBezTo>
                <a:cubicBezTo>
                  <a:pt x="3575573" y="879200"/>
                  <a:pt x="1395714" y="549115"/>
                  <a:pt x="108507" y="4706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p:cNvGrpSpPr/>
          <p:nvPr>
            <p:custDataLst>
              <p:tags r:id="rId7"/>
            </p:custDataLst>
          </p:nvPr>
        </p:nvGrpSpPr>
        <p:grpSpPr>
          <a:xfrm>
            <a:off x="11190325" y="1337944"/>
            <a:ext cx="590026" cy="392892"/>
            <a:chOff x="7077800" y="1423980"/>
            <a:chExt cx="720000" cy="479441"/>
          </a:xfrm>
          <a:solidFill>
            <a:schemeClr val="accent1">
              <a:lumMod val="20000"/>
              <a:lumOff val="80000"/>
            </a:schemeClr>
          </a:solidFill>
        </p:grpSpPr>
        <p:sp>
          <p:nvSpPr>
            <p:cNvPr id="15" name="任意多边形: 形状 12"/>
            <p:cNvSpPr>
              <a:spLocks noChangeAspect="1"/>
            </p:cNvSpPr>
            <p:nvPr>
              <p:custDataLst>
                <p:tags r:id="rId11"/>
              </p:custDataLst>
            </p:nvPr>
          </p:nvSpPr>
          <p:spPr>
            <a:xfrm>
              <a:off x="7077800" y="1423980"/>
              <a:ext cx="311296" cy="479441"/>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任意多边形: 形状 13"/>
            <p:cNvSpPr>
              <a:spLocks noChangeAspect="1"/>
            </p:cNvSpPr>
            <p:nvPr>
              <p:custDataLst>
                <p:tags r:id="rId12"/>
              </p:custDataLst>
            </p:nvPr>
          </p:nvSpPr>
          <p:spPr>
            <a:xfrm>
              <a:off x="7486504" y="1423980"/>
              <a:ext cx="311296" cy="479441"/>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 name="组合 16"/>
          <p:cNvGrpSpPr/>
          <p:nvPr>
            <p:custDataLst>
              <p:tags r:id="rId8"/>
            </p:custDataLst>
          </p:nvPr>
        </p:nvGrpSpPr>
        <p:grpSpPr>
          <a:xfrm flipH="1" flipV="1">
            <a:off x="1078399" y="1337944"/>
            <a:ext cx="590026" cy="392892"/>
            <a:chOff x="7077800" y="1423980"/>
            <a:chExt cx="720000" cy="479441"/>
          </a:xfrm>
          <a:solidFill>
            <a:schemeClr val="accent1">
              <a:lumMod val="20000"/>
              <a:lumOff val="80000"/>
            </a:schemeClr>
          </a:solidFill>
        </p:grpSpPr>
        <p:sp>
          <p:nvSpPr>
            <p:cNvPr id="18" name="任意多边形: 形状 15"/>
            <p:cNvSpPr>
              <a:spLocks noChangeAspect="1"/>
            </p:cNvSpPr>
            <p:nvPr>
              <p:custDataLst>
                <p:tags r:id="rId9"/>
              </p:custDataLst>
            </p:nvPr>
          </p:nvSpPr>
          <p:spPr>
            <a:xfrm>
              <a:off x="7077800" y="1423980"/>
              <a:ext cx="311296" cy="479441"/>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任意多边形: 形状 16"/>
            <p:cNvSpPr>
              <a:spLocks noChangeAspect="1"/>
            </p:cNvSpPr>
            <p:nvPr>
              <p:custDataLst>
                <p:tags r:id="rId10"/>
              </p:custDataLst>
            </p:nvPr>
          </p:nvSpPr>
          <p:spPr>
            <a:xfrm>
              <a:off x="7486504" y="1423980"/>
              <a:ext cx="311296" cy="479441"/>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prestige"/>
      </p:transition>
    </mc:Choice>
    <mc:Fallback xmlns="">
      <p:transition spd="slow" advClick="0">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2615" y="1157605"/>
            <a:ext cx="11653520" cy="5138420"/>
          </a:xfrm>
          <a:prstGeom prst="rect">
            <a:avLst/>
          </a:prstGeom>
          <a:solidFill>
            <a:schemeClr val="bg1">
              <a:lumMod val="95000"/>
            </a:schemeClr>
          </a:solidFill>
          <a:ln>
            <a:noFill/>
          </a:ln>
          <a:effectLst>
            <a:outerShdw blurRad="762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758315" y="1273810"/>
            <a:ext cx="9937750" cy="2491740"/>
          </a:xfrm>
          <a:prstGeom prst="rect">
            <a:avLst/>
          </a:prstGeom>
        </p:spPr>
        <p:txBody>
          <a:bodyPr wrap="square">
            <a:spAutoFit/>
          </a:bodyPr>
          <a:lstStyle/>
          <a:p>
            <a:pPr indent="457200" defTabSz="1218565" eaLnBrk="1" latinLnBrk="0" hangingPunct="1">
              <a:lnSpc>
                <a:spcPct val="15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Sobel算子结合了高斯平滑和微分求导，使用卷积核对图像中的每个像素点做卷积和运算，然后采用合适的阈值提取边缘。</a:t>
            </a:r>
          </a:p>
          <a:p>
            <a:pPr indent="457200" defTabSz="1218565" eaLnBrk="1" latinLnBrk="0" hangingPunct="1">
              <a:lnSpc>
                <a:spcPct val="15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Sobel算子有两个卷积核，分别对应x和y两个方向。采用Sobel算子可以避免梯度微分锐化时图像中噪声、条纹等干扰信息的增强。</a:t>
            </a:r>
          </a:p>
          <a:p>
            <a:pPr indent="457200" defTabSz="1218565" eaLnBrk="1" latinLnBrk="0" hangingPunct="1">
              <a:lnSpc>
                <a:spcPct val="15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它的基本模板如图所示</a:t>
            </a:r>
            <a:r>
              <a:rPr sz="24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grpSp>
        <p:nvGrpSpPr>
          <p:cNvPr id="26" name="组合 25"/>
          <p:cNvGrpSpPr/>
          <p:nvPr/>
        </p:nvGrpSpPr>
        <p:grpSpPr>
          <a:xfrm>
            <a:off x="12334031" y="-183501"/>
            <a:ext cx="660785" cy="1134091"/>
            <a:chOff x="12262780" y="-243178"/>
            <a:chExt cx="732036" cy="1256377"/>
          </a:xfrm>
        </p:grpSpPr>
        <p:sp>
          <p:nvSpPr>
            <p:cNvPr id="33" name="椭圆 32"/>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箭头: 五边形 1"/>
          <p:cNvSpPr/>
          <p:nvPr/>
        </p:nvSpPr>
        <p:spPr>
          <a:xfrm>
            <a:off x="0" y="337185"/>
            <a:ext cx="3021965"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b="1"/>
              <a:t>Sobel 算子</a:t>
            </a:r>
          </a:p>
        </p:txBody>
      </p:sp>
      <p:pic>
        <p:nvPicPr>
          <p:cNvPr id="3" name="图片 33" descr="1585965644(1)"/>
          <p:cNvPicPr>
            <a:picLocks noChangeAspect="1"/>
          </p:cNvPicPr>
          <p:nvPr/>
        </p:nvPicPr>
        <p:blipFill>
          <a:blip r:embed="rId3"/>
          <a:stretch>
            <a:fillRect/>
          </a:stretch>
        </p:blipFill>
        <p:spPr>
          <a:xfrm>
            <a:off x="4389120" y="3765550"/>
            <a:ext cx="4676775" cy="1974215"/>
          </a:xfrm>
          <a:prstGeom prst="rect">
            <a:avLst/>
          </a:prstGeom>
        </p:spPr>
      </p:pic>
      <p:sp>
        <p:nvSpPr>
          <p:cNvPr id="6" name="文本框 5"/>
          <p:cNvSpPr txBox="1"/>
          <p:nvPr/>
        </p:nvSpPr>
        <p:spPr>
          <a:xfrm>
            <a:off x="3992245" y="5807075"/>
            <a:ext cx="6042660" cy="337185"/>
          </a:xfrm>
          <a:prstGeom prst="rect">
            <a:avLst/>
          </a:prstGeom>
          <a:noFill/>
        </p:spPr>
        <p:txBody>
          <a:bodyPr wrap="square" rtlCol="0">
            <a:spAutoFit/>
          </a:bodyPr>
          <a:lstStyle/>
          <a:p>
            <a:r>
              <a:rPr lang="zh-CN" altLang="en-US" sz="1600"/>
              <a:t>（a）对水平边缘响应最大          （b）对垂直边缘响应最大</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4605" y="1130935"/>
            <a:ext cx="12608560" cy="573976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r>
              <a:rPr lang="en-US" altLang="zh-CN" sz="2400"/>
              <a:t>                                                                 </a:t>
            </a:r>
            <a:endParaRPr lang="zh-CN" altLang="en-US" sz="1800">
              <a:latin typeface="华文楷体" panose="02010600040101010101" charset="-122"/>
              <a:ea typeface="华文楷体" panose="02010600040101010101" charset="-122"/>
              <a:cs typeface="华文楷体" panose="02010600040101010101" charset="-122"/>
            </a:endParaRPr>
          </a:p>
        </p:txBody>
      </p:sp>
      <p:sp>
        <p:nvSpPr>
          <p:cNvPr id="11" name="矩形 10"/>
          <p:cNvSpPr/>
          <p:nvPr/>
        </p:nvSpPr>
        <p:spPr>
          <a:xfrm>
            <a:off x="323850" y="1239520"/>
            <a:ext cx="7483475" cy="5285105"/>
          </a:xfrm>
          <a:prstGeom prst="rect">
            <a:avLst/>
          </a:prstGeom>
          <a:ln w="19050">
            <a:noFill/>
            <a:prstDash val="lgDashDotDot"/>
          </a:ln>
        </p:spPr>
        <p:txBody>
          <a:bodyPr wrap="square">
            <a:spAutoFit/>
          </a:bodyPr>
          <a:lstStyle/>
          <a:p>
            <a:pPr algn="l" defTabSz="1218565">
              <a:lnSpc>
                <a:spcPct val="125000"/>
              </a:lnSpc>
              <a:defRPr/>
            </a:pPr>
            <a:r>
              <a:rPr lang="zh-CN" sz="1800" dirty="0">
                <a:solidFill>
                  <a:schemeClr val="bg1"/>
                </a:solidFill>
                <a:latin typeface="Times New Roman" panose="02020603050405020304" pitchFamily="18" charset="0"/>
                <a:cs typeface="Times New Roman" panose="02020603050405020304" pitchFamily="18" charset="0"/>
              </a:rPr>
              <a:t>程序如下：</a:t>
            </a:r>
            <a:endParaRPr sz="1800" dirty="0">
              <a:solidFill>
                <a:schemeClr val="bg1"/>
              </a:solidFill>
              <a:latin typeface="Times New Roman" panose="02020603050405020304" pitchFamily="18" charset="0"/>
              <a:cs typeface="Times New Roman" panose="02020603050405020304" pitchFamily="18" charset="0"/>
            </a:endParaRP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*读取图像</a:t>
            </a:r>
            <a:r>
              <a:rPr lang="zh-CN" sz="1800" dirty="0">
                <a:solidFill>
                  <a:schemeClr val="bg1"/>
                </a:solidFill>
                <a:latin typeface="Times New Roman" panose="02020603050405020304" pitchFamily="18" charset="0"/>
                <a:cs typeface="Times New Roman" panose="02020603050405020304" pitchFamily="18" charset="0"/>
              </a:rPr>
              <a:t>　　　　　　　</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read_image (Image, 'fabrik')</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*边缘检测</a:t>
            </a:r>
            <a:r>
              <a:rPr lang="zh-CN" sz="1800" dirty="0">
                <a:solidFill>
                  <a:schemeClr val="bg1"/>
                </a:solidFill>
                <a:latin typeface="Times New Roman" panose="02020603050405020304" pitchFamily="18" charset="0"/>
                <a:cs typeface="Times New Roman" panose="02020603050405020304" pitchFamily="18" charset="0"/>
              </a:rPr>
              <a:t>　　　　　　　</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sobel_amp (Image, EdgeAmplitude, 'sum_abs', 3)</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*阈值分割</a:t>
            </a:r>
            <a:r>
              <a:rPr lang="zh-CN" sz="1800" dirty="0">
                <a:solidFill>
                  <a:schemeClr val="bg1"/>
                </a:solidFill>
                <a:latin typeface="Times New Roman" panose="02020603050405020304" pitchFamily="18" charset="0"/>
                <a:cs typeface="Times New Roman" panose="02020603050405020304" pitchFamily="18" charset="0"/>
              </a:rPr>
              <a:t>　　　　　　　</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threshold (EdgeAmplitude, Region, 10, 255)</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*提取边缘框架</a:t>
            </a:r>
            <a:r>
              <a:rPr lang="zh-CN" sz="1800" dirty="0">
                <a:solidFill>
                  <a:schemeClr val="bg1"/>
                </a:solidFill>
                <a:latin typeface="Times New Roman" panose="02020603050405020304" pitchFamily="18" charset="0"/>
                <a:cs typeface="Times New Roman" panose="02020603050405020304" pitchFamily="18" charset="0"/>
              </a:rPr>
              <a:t>　　　　　</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skeleton (Region, Skeleton)</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*显示图片</a:t>
            </a:r>
            <a:r>
              <a:rPr lang="zh-CN" sz="1800" dirty="0">
                <a:solidFill>
                  <a:schemeClr val="bg1"/>
                </a:solidFill>
                <a:latin typeface="Times New Roman" panose="02020603050405020304" pitchFamily="18" charset="0"/>
                <a:cs typeface="Times New Roman" panose="02020603050405020304" pitchFamily="18" charset="0"/>
              </a:rPr>
              <a:t>　　　　　　　</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dev_display (Image)</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*设置输出颜色为红色</a:t>
            </a:r>
            <a:r>
              <a:rPr lang="zh-CN" sz="1800" dirty="0">
                <a:solidFill>
                  <a:schemeClr val="bg1"/>
                </a:solidFill>
                <a:latin typeface="Times New Roman" panose="02020603050405020304" pitchFamily="18" charset="0"/>
                <a:cs typeface="Times New Roman" panose="02020603050405020304" pitchFamily="18" charset="0"/>
              </a:rPr>
              <a:t>　　</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dev_set_color ('red')</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*显示边缘框架</a:t>
            </a:r>
            <a:r>
              <a:rPr lang="zh-CN" sz="1800" dirty="0">
                <a:solidFill>
                  <a:schemeClr val="bg1"/>
                </a:solidFill>
                <a:latin typeface="Times New Roman" panose="02020603050405020304" pitchFamily="18" charset="0"/>
                <a:cs typeface="Times New Roman" panose="02020603050405020304" pitchFamily="18" charset="0"/>
              </a:rPr>
              <a:t>　　　　　</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dev_display (Skeleton)</a:t>
            </a:r>
          </a:p>
        </p:txBody>
      </p:sp>
      <p:sp>
        <p:nvSpPr>
          <p:cNvPr id="5" name="箭头: 五边形 1"/>
          <p:cNvSpPr/>
          <p:nvPr/>
        </p:nvSpPr>
        <p:spPr>
          <a:xfrm>
            <a:off x="0" y="337185"/>
            <a:ext cx="3844290"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b="1"/>
              <a:t>运用Sobel算子实例</a:t>
            </a:r>
          </a:p>
        </p:txBody>
      </p:sp>
      <p:sp>
        <p:nvSpPr>
          <p:cNvPr id="3" name="矩形 2"/>
          <p:cNvSpPr/>
          <p:nvPr/>
        </p:nvSpPr>
        <p:spPr>
          <a:xfrm>
            <a:off x="5507990" y="2393315"/>
            <a:ext cx="4179570" cy="506730"/>
          </a:xfrm>
          <a:prstGeom prst="rect">
            <a:avLst/>
          </a:prstGeom>
        </p:spPr>
        <p:txBody>
          <a:bodyPr wrap="square">
            <a:spAutoFit/>
          </a:bodyPr>
          <a:lstStyle/>
          <a:p>
            <a:pPr algn="l" defTabSz="1218565">
              <a:lnSpc>
                <a:spcPct val="150000"/>
              </a:lnSpc>
              <a:defRPr/>
            </a:pPr>
            <a:r>
              <a:rPr sz="1800" b="1" dirty="0">
                <a:solidFill>
                  <a:schemeClr val="bg1"/>
                </a:solidFill>
                <a:latin typeface="Times New Roman" panose="02020603050405020304" pitchFamily="18" charset="0"/>
                <a:cs typeface="Times New Roman" panose="02020603050405020304" pitchFamily="18" charset="0"/>
                <a:sym typeface="+mn-ea"/>
              </a:rPr>
              <a:t>程序执行结果如图所示：</a:t>
            </a:r>
            <a:endParaRPr lang="zh-CN" sz="1800" b="1" dirty="0">
              <a:ln w="12700" cmpd="sng">
                <a:solidFill>
                  <a:schemeClr val="accent4"/>
                </a:solidFill>
                <a:prstDash val="solid"/>
              </a:ln>
              <a:solidFill>
                <a:schemeClr val="bg1"/>
              </a:solidFill>
              <a:effectLst/>
              <a:latin typeface="Times New Roman" panose="02020603050405020304" pitchFamily="18" charset="0"/>
              <a:cs typeface="Times New Roman" panose="02020603050405020304" pitchFamily="18" charset="0"/>
              <a:sym typeface="+mn-ea"/>
            </a:endParaRPr>
          </a:p>
        </p:txBody>
      </p:sp>
      <p:sp>
        <p:nvSpPr>
          <p:cNvPr id="6" name="矩形 5"/>
          <p:cNvSpPr/>
          <p:nvPr/>
        </p:nvSpPr>
        <p:spPr>
          <a:xfrm>
            <a:off x="5312410" y="2331720"/>
            <a:ext cx="7164705" cy="3295015"/>
          </a:xfrm>
          <a:prstGeom prst="rect">
            <a:avLst/>
          </a:prstGeom>
          <a:noFill/>
          <a:ln w="25400">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14"/>
          <p:cNvSpPr>
            <a:spLocks noChangeArrowheads="1"/>
          </p:cNvSpPr>
          <p:nvPr/>
        </p:nvSpPr>
        <p:spPr bwMode="auto">
          <a:xfrm flipH="1">
            <a:off x="5509260" y="5063490"/>
            <a:ext cx="2204085" cy="337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dirty="0">
                <a:solidFill>
                  <a:schemeClr val="bg1"/>
                </a:solidFill>
                <a:latin typeface="微软雅黑" panose="020B0503020204020204" pitchFamily="34" charset="-122"/>
              </a:rPr>
              <a:t>（</a:t>
            </a:r>
            <a:r>
              <a:rPr lang="en-US" altLang="zh-CN" sz="1600" dirty="0">
                <a:solidFill>
                  <a:schemeClr val="bg1"/>
                </a:solidFill>
                <a:latin typeface="微软雅黑" panose="020B0503020204020204" pitchFamily="34" charset="-122"/>
              </a:rPr>
              <a:t>a</a:t>
            </a:r>
            <a:r>
              <a:rPr lang="zh-CN" altLang="en-US" sz="1600" dirty="0">
                <a:solidFill>
                  <a:schemeClr val="bg1"/>
                </a:solidFill>
                <a:latin typeface="微软雅黑" panose="020B0503020204020204" pitchFamily="34" charset="-122"/>
              </a:rPr>
              <a:t>）原图   </a:t>
            </a:r>
            <a:r>
              <a:rPr lang="zh-CN" altLang="en-US" sz="1600" b="1" dirty="0">
                <a:solidFill>
                  <a:schemeClr val="bg1"/>
                </a:solidFill>
                <a:latin typeface="微软雅黑" panose="020B0503020204020204" pitchFamily="34" charset="-122"/>
              </a:rPr>
              <a:t> </a:t>
            </a:r>
          </a:p>
        </p:txBody>
      </p:sp>
      <p:sp>
        <p:nvSpPr>
          <p:cNvPr id="2" name="矩形 14"/>
          <p:cNvSpPr>
            <a:spLocks noChangeArrowheads="1"/>
          </p:cNvSpPr>
          <p:nvPr/>
        </p:nvSpPr>
        <p:spPr bwMode="auto">
          <a:xfrm flipH="1">
            <a:off x="7807325" y="5063490"/>
            <a:ext cx="2187575" cy="337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dirty="0">
                <a:solidFill>
                  <a:schemeClr val="bg1"/>
                </a:solidFill>
                <a:latin typeface="微软雅黑" panose="020B0503020204020204" pitchFamily="34" charset="-122"/>
              </a:rPr>
              <a:t>（</a:t>
            </a:r>
            <a:r>
              <a:rPr lang="en-US" altLang="zh-CN" sz="1600" dirty="0">
                <a:solidFill>
                  <a:schemeClr val="bg1"/>
                </a:solidFill>
                <a:latin typeface="微软雅黑" panose="020B0503020204020204" pitchFamily="34" charset="-122"/>
              </a:rPr>
              <a:t>b</a:t>
            </a:r>
            <a:r>
              <a:rPr lang="zh-CN" altLang="en-US" sz="1600" dirty="0">
                <a:solidFill>
                  <a:schemeClr val="bg1"/>
                </a:solidFill>
                <a:latin typeface="微软雅黑" panose="020B0503020204020204" pitchFamily="34" charset="-122"/>
              </a:rPr>
              <a:t>）边缘检测结果图 </a:t>
            </a:r>
            <a:r>
              <a:rPr lang="zh-CN" altLang="en-US" sz="1600" b="1" dirty="0">
                <a:solidFill>
                  <a:schemeClr val="bg1"/>
                </a:solidFill>
                <a:latin typeface="微软雅黑" panose="020B0503020204020204" pitchFamily="34" charset="-122"/>
              </a:rPr>
              <a:t> </a:t>
            </a:r>
          </a:p>
        </p:txBody>
      </p:sp>
      <p:pic>
        <p:nvPicPr>
          <p:cNvPr id="40" name="图片 207"/>
          <p:cNvPicPr>
            <a:picLocks noChangeAspect="1"/>
          </p:cNvPicPr>
          <p:nvPr/>
        </p:nvPicPr>
        <p:blipFill>
          <a:blip r:embed="rId3"/>
          <a:stretch>
            <a:fillRect/>
          </a:stretch>
        </p:blipFill>
        <p:spPr>
          <a:xfrm>
            <a:off x="5507990" y="3076575"/>
            <a:ext cx="2205355" cy="1849120"/>
          </a:xfrm>
          <a:prstGeom prst="rect">
            <a:avLst/>
          </a:prstGeom>
          <a:noFill/>
          <a:ln>
            <a:noFill/>
          </a:ln>
        </p:spPr>
      </p:pic>
      <p:pic>
        <p:nvPicPr>
          <p:cNvPr id="41" name="图片 208"/>
          <p:cNvPicPr>
            <a:picLocks noChangeAspect="1"/>
          </p:cNvPicPr>
          <p:nvPr/>
        </p:nvPicPr>
        <p:blipFill>
          <a:blip r:embed="rId4"/>
          <a:stretch>
            <a:fillRect/>
          </a:stretch>
        </p:blipFill>
        <p:spPr>
          <a:xfrm>
            <a:off x="7807325" y="3097530"/>
            <a:ext cx="2181225" cy="1828165"/>
          </a:xfrm>
          <a:prstGeom prst="rect">
            <a:avLst/>
          </a:prstGeom>
          <a:noFill/>
          <a:ln>
            <a:noFill/>
          </a:ln>
        </p:spPr>
      </p:pic>
      <p:pic>
        <p:nvPicPr>
          <p:cNvPr id="43" name="图片 210"/>
          <p:cNvPicPr>
            <a:picLocks noChangeAspect="1"/>
          </p:cNvPicPr>
          <p:nvPr/>
        </p:nvPicPr>
        <p:blipFill>
          <a:blip r:embed="rId5"/>
          <a:stretch>
            <a:fillRect/>
          </a:stretch>
        </p:blipFill>
        <p:spPr>
          <a:xfrm>
            <a:off x="10081895" y="3100070"/>
            <a:ext cx="2177415" cy="1825625"/>
          </a:xfrm>
          <a:prstGeom prst="rect">
            <a:avLst/>
          </a:prstGeom>
          <a:noFill/>
          <a:ln>
            <a:noFill/>
          </a:ln>
        </p:spPr>
      </p:pic>
      <p:sp>
        <p:nvSpPr>
          <p:cNvPr id="4" name="矩形 14"/>
          <p:cNvSpPr>
            <a:spLocks noChangeArrowheads="1"/>
          </p:cNvSpPr>
          <p:nvPr/>
        </p:nvSpPr>
        <p:spPr bwMode="auto">
          <a:xfrm flipH="1">
            <a:off x="10043160" y="5063490"/>
            <a:ext cx="2216150" cy="337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dirty="0">
                <a:solidFill>
                  <a:schemeClr val="bg1"/>
                </a:solidFill>
                <a:latin typeface="微软雅黑" panose="020B0503020204020204" pitchFamily="34" charset="-122"/>
              </a:rPr>
              <a:t>（</a:t>
            </a:r>
            <a:r>
              <a:rPr lang="en-US" altLang="zh-CN" sz="1600" dirty="0">
                <a:solidFill>
                  <a:schemeClr val="bg1"/>
                </a:solidFill>
                <a:latin typeface="微软雅黑" panose="020B0503020204020204" pitchFamily="34" charset="-122"/>
              </a:rPr>
              <a:t>c</a:t>
            </a:r>
            <a:r>
              <a:rPr lang="zh-CN" altLang="en-US" sz="1600" dirty="0">
                <a:solidFill>
                  <a:schemeClr val="bg1"/>
                </a:solidFill>
                <a:latin typeface="微软雅黑" panose="020B0503020204020204" pitchFamily="34" charset="-122"/>
              </a:rPr>
              <a:t>）边缘框架图 </a:t>
            </a:r>
            <a:r>
              <a:rPr lang="zh-CN" altLang="en-US" sz="1600" b="1" dirty="0">
                <a:solidFill>
                  <a:schemeClr val="bg1"/>
                </a:solidFill>
                <a:latin typeface="微软雅黑" panose="020B0503020204020204" pitchFamily="34" charset="-122"/>
              </a:rPr>
              <a:t>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68735" y="1528600"/>
            <a:ext cx="11077245" cy="4679577"/>
            <a:chOff x="850901" y="1528602"/>
            <a:chExt cx="11077245" cy="4679577"/>
          </a:xfrm>
        </p:grpSpPr>
        <p:cxnSp>
          <p:nvCxnSpPr>
            <p:cNvPr id="15" name="直接连接符 14"/>
            <p:cNvCxnSpPr/>
            <p:nvPr/>
          </p:nvCxnSpPr>
          <p:spPr>
            <a:xfrm>
              <a:off x="850901" y="3868391"/>
              <a:ext cx="11077245" cy="149"/>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50901" y="1528602"/>
              <a:ext cx="11070651"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50901" y="6208178"/>
              <a:ext cx="11070651"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853261" y="1528602"/>
              <a:ext cx="0" cy="4679577"/>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1928146" y="1528602"/>
              <a:ext cx="0" cy="4679577"/>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12334031" y="-183501"/>
            <a:ext cx="660785" cy="1134091"/>
            <a:chOff x="12262780" y="-243178"/>
            <a:chExt cx="732036" cy="1256377"/>
          </a:xfrm>
        </p:grpSpPr>
        <p:sp>
          <p:nvSpPr>
            <p:cNvPr id="42" name="椭圆 41"/>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矩形 49"/>
          <p:cNvSpPr/>
          <p:nvPr/>
        </p:nvSpPr>
        <p:spPr>
          <a:xfrm>
            <a:off x="921385" y="1770380"/>
            <a:ext cx="10053320" cy="1938020"/>
          </a:xfrm>
          <a:prstGeom prst="rect">
            <a:avLst/>
          </a:prstGeom>
        </p:spPr>
        <p:txBody>
          <a:bodyPr wrap="square">
            <a:spAutoFit/>
          </a:bodyPr>
          <a:lstStyle/>
          <a:p>
            <a:pPr>
              <a:lnSpc>
                <a:spcPct val="200000"/>
              </a:lnSpc>
              <a:tabLst>
                <a:tab pos="266700" algn="l"/>
                <a:tab pos="1200150" algn="l"/>
                <a:tab pos="1333500" algn="l"/>
              </a:tabLst>
            </a:pPr>
            <a:r>
              <a:rPr lang="zh-CN" altLang="en-US" sz="2000" b="1" dirty="0">
                <a:solidFill>
                  <a:srgbClr val="2A2B2D"/>
                </a:solidFill>
                <a:latin typeface="微软雅黑" panose="020B0503020204020204" pitchFamily="34" charset="-122"/>
                <a:ea typeface="微软雅黑" panose="020B0503020204020204" pitchFamily="34" charset="-122"/>
                <a:cs typeface="Times New Roman" panose="02020603050405020304" pitchFamily="18" charset="0"/>
              </a:rPr>
              <a:t>步骤一：选择关注区域</a:t>
            </a:r>
            <a:endParaRPr lang="zh-CN" altLang="en-US" sz="2000" dirty="0">
              <a:solidFill>
                <a:srgbClr val="2A2B2D"/>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200000"/>
              </a:lnSpc>
              <a:tabLst>
                <a:tab pos="266700" algn="l"/>
                <a:tab pos="1200150" algn="l"/>
                <a:tab pos="1333500" algn="l"/>
              </a:tabLst>
            </a:pPr>
            <a:r>
              <a:rPr lang="zh-CN" altLang="en-US" sz="2000" dirty="0">
                <a:solidFill>
                  <a:srgbClr val="2A2B2D"/>
                </a:solidFill>
                <a:latin typeface="微软雅黑" panose="020B0503020204020204" pitchFamily="34" charset="-122"/>
                <a:ea typeface="微软雅黑" panose="020B0503020204020204" pitchFamily="34" charset="-122"/>
                <a:cs typeface="Times New Roman" panose="02020603050405020304" pitchFamily="18" charset="0"/>
              </a:rPr>
              <a:t>    在采集到原始图像后，即可通过图像处理得出特定区域，常规的有矩形、圆形以及椭圆。此时，选择的区域还不能称为ROI, 它还只是形状或者说是像素范围。</a:t>
            </a:r>
          </a:p>
        </p:txBody>
      </p:sp>
      <p:sp>
        <p:nvSpPr>
          <p:cNvPr id="51" name="矩形 50"/>
          <p:cNvSpPr/>
          <p:nvPr/>
        </p:nvSpPr>
        <p:spPr>
          <a:xfrm>
            <a:off x="921385" y="4122420"/>
            <a:ext cx="10704830" cy="1938020"/>
          </a:xfrm>
          <a:prstGeom prst="rect">
            <a:avLst/>
          </a:prstGeom>
        </p:spPr>
        <p:txBody>
          <a:bodyPr wrap="square">
            <a:spAutoFit/>
          </a:bodyPr>
          <a:lstStyle/>
          <a:p>
            <a:pPr>
              <a:lnSpc>
                <a:spcPct val="200000"/>
              </a:lnSpc>
              <a:tabLst>
                <a:tab pos="266700" algn="l"/>
                <a:tab pos="1200150" algn="l"/>
                <a:tab pos="1333500" algn="l"/>
              </a:tabLst>
            </a:pPr>
            <a:r>
              <a:rPr lang="zh-CN" altLang="en-US" sz="2000" b="1" dirty="0">
                <a:solidFill>
                  <a:srgbClr val="2A2B2D"/>
                </a:solidFill>
                <a:latin typeface="微软雅黑" panose="020B0503020204020204" pitchFamily="34" charset="-122"/>
                <a:ea typeface="微软雅黑" panose="020B0503020204020204" pitchFamily="34" charset="-122"/>
                <a:cs typeface="Times New Roman" panose="02020603050405020304" pitchFamily="18" charset="0"/>
              </a:rPr>
              <a:t>步骤二：裁剪区域</a:t>
            </a:r>
          </a:p>
          <a:p>
            <a:pPr>
              <a:lnSpc>
                <a:spcPct val="200000"/>
              </a:lnSpc>
              <a:tabLst>
                <a:tab pos="266700" algn="l"/>
                <a:tab pos="1200150" algn="l"/>
                <a:tab pos="1333500" algn="l"/>
              </a:tabLst>
            </a:pPr>
            <a:r>
              <a:rPr lang="zh-CN" altLang="en-US" sz="2000" dirty="0">
                <a:solidFill>
                  <a:srgbClr val="2A2B2D"/>
                </a:solidFill>
                <a:latin typeface="微软雅黑" panose="020B0503020204020204" pitchFamily="34" charset="-122"/>
                <a:ea typeface="微软雅黑" panose="020B0503020204020204" pitchFamily="34" charset="-122"/>
                <a:cs typeface="Times New Roman" panose="02020603050405020304" pitchFamily="18" charset="0"/>
              </a:rPr>
              <a:t>    如果要将这选择的区域变成独立的图像，还需要将其从原图上裁剪出来。在Halcon中可以通过reduce_domain算子将其截取出来成为单独的一幅图片。     </a:t>
            </a:r>
            <a:r>
              <a:rPr lang="zh-CN" altLang="en-US" dirty="0">
                <a:solidFill>
                  <a:srgbClr val="2A2B2D"/>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dirty="0">
              <a:solidFill>
                <a:srgbClr val="E13288"/>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箭头: 五边形 1"/>
          <p:cNvSpPr/>
          <p:nvPr/>
        </p:nvSpPr>
        <p:spPr>
          <a:xfrm>
            <a:off x="0" y="337185"/>
            <a:ext cx="3136900"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cs typeface="+mn-lt"/>
              </a:rPr>
              <a:t>选择</a:t>
            </a:r>
            <a:r>
              <a:rPr lang="en-US" altLang="zh-CN" sz="2800" b="1">
                <a:cs typeface="+mn-lt"/>
              </a:rPr>
              <a:t>ROI</a:t>
            </a:r>
            <a:r>
              <a:rPr lang="zh-CN" altLang="en-US" sz="2800" b="1">
                <a:cs typeface="+mn-lt"/>
              </a:rPr>
              <a:t>的步骤</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6265" y="1955800"/>
            <a:ext cx="11653520" cy="3433445"/>
          </a:xfrm>
          <a:prstGeom prst="rect">
            <a:avLst/>
          </a:prstGeom>
          <a:solidFill>
            <a:schemeClr val="bg1">
              <a:lumMod val="95000"/>
            </a:schemeClr>
          </a:solidFill>
          <a:ln>
            <a:noFill/>
          </a:ln>
          <a:effectLst>
            <a:outerShdw blurRad="762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696720" y="2185670"/>
            <a:ext cx="9937750" cy="2861310"/>
          </a:xfrm>
          <a:prstGeom prst="rect">
            <a:avLst/>
          </a:prstGeom>
        </p:spPr>
        <p:txBody>
          <a:bodyPr wrap="square">
            <a:spAutoFit/>
          </a:bodyPr>
          <a:lstStyle/>
          <a:p>
            <a:pPr indent="457200" defTabSz="1218565" eaLnBrk="1" latinLnBrk="0" hangingPunct="1">
              <a:lnSpc>
                <a:spcPct val="20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在图像的边缘区域，像素值会发生比较大的变化，对这些像素求导会出现极值，在这些极值位置，其二阶导数为0，所以也可以用二阶导数来检测图像边缘。</a:t>
            </a:r>
          </a:p>
          <a:p>
            <a:pPr indent="457200" defTabSz="1218565" eaLnBrk="1" latinLnBrk="0" hangingPunct="1">
              <a:lnSpc>
                <a:spcPct val="20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拉普拉斯算子就是其中一个线性二阶微分算子，表达式为：</a:t>
            </a:r>
            <a:endParaRPr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218565">
              <a:lnSpc>
                <a:spcPct val="125000"/>
              </a:lnSpc>
              <a:defRPr/>
            </a:pPr>
            <a:r>
              <a:rPr sz="2400" dirty="0">
                <a:solidFill>
                  <a:schemeClr val="tx1">
                    <a:lumMod val="75000"/>
                    <a:lumOff val="25000"/>
                  </a:schemeClr>
                </a:solidFill>
                <a:latin typeface="微软雅黑" panose="020B0503020204020204" pitchFamily="34" charset="-122"/>
                <a:ea typeface="微软雅黑" panose="020B0503020204020204" pitchFamily="34" charset="-122"/>
              </a:rPr>
              <a:t> </a:t>
            </a:r>
          </a:p>
          <a:p>
            <a:pPr defTabSz="1218565">
              <a:lnSpc>
                <a:spcPct val="125000"/>
              </a:lnSpc>
              <a:defRPr/>
            </a:pPr>
            <a:r>
              <a:rPr sz="2400" dirty="0">
                <a:solidFill>
                  <a:schemeClr val="tx1">
                    <a:lumMod val="75000"/>
                    <a:lumOff val="25000"/>
                  </a:schemeClr>
                </a:solidFill>
                <a:latin typeface="微软雅黑" panose="020B0503020204020204" pitchFamily="34" charset="-122"/>
                <a:ea typeface="微软雅黑" panose="020B0503020204020204" pitchFamily="34" charset="-122"/>
              </a:rPr>
              <a:t>                                                                                             </a:t>
            </a:r>
          </a:p>
        </p:txBody>
      </p:sp>
      <p:grpSp>
        <p:nvGrpSpPr>
          <p:cNvPr id="26" name="组合 25"/>
          <p:cNvGrpSpPr/>
          <p:nvPr/>
        </p:nvGrpSpPr>
        <p:grpSpPr>
          <a:xfrm>
            <a:off x="12334031" y="-183501"/>
            <a:ext cx="660785" cy="1134091"/>
            <a:chOff x="12262780" y="-243178"/>
            <a:chExt cx="732036" cy="1256377"/>
          </a:xfrm>
        </p:grpSpPr>
        <p:sp>
          <p:nvSpPr>
            <p:cNvPr id="33" name="椭圆 32"/>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箭头: 五边形 1"/>
          <p:cNvSpPr/>
          <p:nvPr/>
        </p:nvSpPr>
        <p:spPr>
          <a:xfrm>
            <a:off x="0" y="337185"/>
            <a:ext cx="3783965"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b="1"/>
              <a:t>拉普拉斯增强算子</a:t>
            </a:r>
          </a:p>
        </p:txBody>
      </p:sp>
      <p:graphicFrame>
        <p:nvGraphicFramePr>
          <p:cNvPr id="3" name="对象 -2147482423"/>
          <p:cNvGraphicFramePr>
            <a:graphicFrameLocks noChangeAspect="1"/>
          </p:cNvGraphicFramePr>
          <p:nvPr/>
        </p:nvGraphicFramePr>
        <p:xfrm>
          <a:off x="4863465" y="4327525"/>
          <a:ext cx="3785235" cy="860425"/>
        </p:xfrm>
        <a:graphic>
          <a:graphicData uri="http://schemas.openxmlformats.org/presentationml/2006/ole">
            <mc:AlternateContent xmlns:mc="http://schemas.openxmlformats.org/markup-compatibility/2006">
              <mc:Choice xmlns:v="urn:schemas-microsoft-com:vml" Requires="v">
                <p:oleObj spid="_x0000_s11266" r:id="rId4" imgW="1955800" imgH="444500" progId="Equation.KSEE3">
                  <p:embed/>
                </p:oleObj>
              </mc:Choice>
              <mc:Fallback>
                <p:oleObj r:id="rId4" imgW="1955800" imgH="444500" progId="Equation.KSEE3">
                  <p:embed/>
                  <p:pic>
                    <p:nvPicPr>
                      <p:cNvPr id="0" name="图片 3075"/>
                      <p:cNvPicPr/>
                      <p:nvPr/>
                    </p:nvPicPr>
                    <p:blipFill>
                      <a:blip r:embed="rId5"/>
                      <a:stretch>
                        <a:fillRect/>
                      </a:stretch>
                    </p:blipFill>
                    <p:spPr>
                      <a:xfrm>
                        <a:off x="4863465" y="4327525"/>
                        <a:ext cx="3785235" cy="86042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25095" y="1184275"/>
            <a:ext cx="12608560" cy="573976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r>
              <a:rPr lang="en-US" altLang="zh-CN" sz="2400"/>
              <a:t>                                                                 </a:t>
            </a:r>
            <a:endParaRPr lang="zh-CN" altLang="en-US" sz="1800">
              <a:latin typeface="华文楷体" panose="02010600040101010101" charset="-122"/>
              <a:ea typeface="华文楷体" panose="02010600040101010101" charset="-122"/>
              <a:cs typeface="华文楷体" panose="02010600040101010101" charset="-122"/>
            </a:endParaRPr>
          </a:p>
        </p:txBody>
      </p:sp>
      <p:sp>
        <p:nvSpPr>
          <p:cNvPr id="11" name="矩形 10"/>
          <p:cNvSpPr/>
          <p:nvPr/>
        </p:nvSpPr>
        <p:spPr>
          <a:xfrm>
            <a:off x="229870" y="1699895"/>
            <a:ext cx="6873875" cy="4323080"/>
          </a:xfrm>
          <a:prstGeom prst="rect">
            <a:avLst/>
          </a:prstGeom>
          <a:ln w="19050">
            <a:noFill/>
            <a:prstDash val="lgDashDotDot"/>
          </a:ln>
        </p:spPr>
        <p:txBody>
          <a:bodyPr wrap="square">
            <a:spAutoFit/>
          </a:bodyPr>
          <a:lstStyle/>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对图像程序如下：</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*关闭窗口</a:t>
            </a: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dev_close_window ()</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*获取图像</a:t>
            </a: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read_image (Image, 'mreut')</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*获取图像尺寸</a:t>
            </a: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get_image_size (Image, Width, Height)</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*打开适应图片大小的窗口</a:t>
            </a: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dev_open_window (0, 0, Width, Height, 'black', WindowHandle)</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*显示图片</a:t>
            </a: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dev_display (Image)</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*对图像进行拉普拉斯算子处理laplace (Image, ImageLaplace_3, 'signed', 3, 'n_8_isotropic')</a:t>
            </a:r>
          </a:p>
          <a:p>
            <a:pPr algn="l" defTabSz="1218565">
              <a:lnSpc>
                <a:spcPct val="125000"/>
              </a:lnSpc>
              <a:defRPr/>
            </a:pPr>
            <a:r>
              <a:rPr sz="2000" dirty="0">
                <a:solidFill>
                  <a:schemeClr val="bg1"/>
                </a:solidFill>
                <a:latin typeface="Times New Roman" panose="02020603050405020304" pitchFamily="18" charset="0"/>
                <a:cs typeface="Times New Roman" panose="02020603050405020304" pitchFamily="18" charset="0"/>
              </a:rPr>
              <a:t>*显示处理后的图像</a:t>
            </a:r>
            <a:r>
              <a:rPr lang="zh-CN" sz="200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dev_display (ImageLaplace_3)</a:t>
            </a:r>
          </a:p>
        </p:txBody>
      </p:sp>
      <p:sp>
        <p:nvSpPr>
          <p:cNvPr id="5" name="箭头: 五边形 1"/>
          <p:cNvSpPr/>
          <p:nvPr/>
        </p:nvSpPr>
        <p:spPr>
          <a:xfrm>
            <a:off x="0" y="337185"/>
            <a:ext cx="4236085"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b="1"/>
              <a:t>采用拉普拉斯算子实例</a:t>
            </a:r>
          </a:p>
        </p:txBody>
      </p:sp>
      <p:sp>
        <p:nvSpPr>
          <p:cNvPr id="3" name="矩形 2"/>
          <p:cNvSpPr/>
          <p:nvPr/>
        </p:nvSpPr>
        <p:spPr>
          <a:xfrm>
            <a:off x="7713345" y="1699895"/>
            <a:ext cx="4179570" cy="506730"/>
          </a:xfrm>
          <a:prstGeom prst="rect">
            <a:avLst/>
          </a:prstGeom>
        </p:spPr>
        <p:txBody>
          <a:bodyPr wrap="square">
            <a:spAutoFit/>
          </a:bodyPr>
          <a:lstStyle/>
          <a:p>
            <a:pPr algn="l" defTabSz="1218565">
              <a:lnSpc>
                <a:spcPct val="150000"/>
              </a:lnSpc>
              <a:defRPr/>
            </a:pPr>
            <a:r>
              <a:rPr sz="1800" dirty="0">
                <a:solidFill>
                  <a:schemeClr val="bg1"/>
                </a:solidFill>
                <a:latin typeface="Times New Roman" panose="02020603050405020304" pitchFamily="18" charset="0"/>
                <a:cs typeface="Times New Roman" panose="02020603050405020304" pitchFamily="18" charset="0"/>
                <a:sym typeface="+mn-ea"/>
              </a:rPr>
              <a:t>程序执行结果如图所示：</a:t>
            </a:r>
            <a:endParaRPr lang="zh-CN" sz="1800" dirty="0">
              <a:ln w="12700" cmpd="sng">
                <a:solidFill>
                  <a:schemeClr val="accent4"/>
                </a:solidFill>
                <a:prstDash val="solid"/>
              </a:ln>
              <a:solidFill>
                <a:schemeClr val="bg1"/>
              </a:solidFill>
              <a:effectLst/>
              <a:latin typeface="Times New Roman" panose="02020603050405020304" pitchFamily="18" charset="0"/>
              <a:cs typeface="Times New Roman" panose="02020603050405020304" pitchFamily="18" charset="0"/>
              <a:sym typeface="+mn-ea"/>
            </a:endParaRPr>
          </a:p>
        </p:txBody>
      </p:sp>
      <p:sp>
        <p:nvSpPr>
          <p:cNvPr id="6" name="矩形 5"/>
          <p:cNvSpPr/>
          <p:nvPr/>
        </p:nvSpPr>
        <p:spPr>
          <a:xfrm>
            <a:off x="7465695" y="1699895"/>
            <a:ext cx="4820920" cy="5005070"/>
          </a:xfrm>
          <a:prstGeom prst="rect">
            <a:avLst/>
          </a:prstGeom>
          <a:noFill/>
          <a:ln w="25400">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14"/>
          <p:cNvSpPr>
            <a:spLocks noChangeArrowheads="1"/>
          </p:cNvSpPr>
          <p:nvPr/>
        </p:nvSpPr>
        <p:spPr bwMode="auto">
          <a:xfrm flipH="1">
            <a:off x="9968230" y="3248025"/>
            <a:ext cx="1939925" cy="337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dirty="0">
                <a:solidFill>
                  <a:schemeClr val="bg1"/>
                </a:solidFill>
                <a:latin typeface="微软雅黑" panose="020B0503020204020204" pitchFamily="34" charset="-122"/>
              </a:rPr>
              <a:t>（</a:t>
            </a:r>
            <a:r>
              <a:rPr lang="en-US" altLang="zh-CN" sz="1600" dirty="0">
                <a:solidFill>
                  <a:schemeClr val="bg1"/>
                </a:solidFill>
                <a:latin typeface="微软雅黑" panose="020B0503020204020204" pitchFamily="34" charset="-122"/>
              </a:rPr>
              <a:t>a</a:t>
            </a:r>
            <a:r>
              <a:rPr lang="zh-CN" altLang="en-US" sz="1600" dirty="0">
                <a:solidFill>
                  <a:schemeClr val="bg1"/>
                </a:solidFill>
                <a:latin typeface="微软雅黑" panose="020B0503020204020204" pitchFamily="34" charset="-122"/>
              </a:rPr>
              <a:t>）原始图像    </a:t>
            </a:r>
          </a:p>
        </p:txBody>
      </p:sp>
      <p:sp>
        <p:nvSpPr>
          <p:cNvPr id="2" name="矩形 14"/>
          <p:cNvSpPr>
            <a:spLocks noChangeArrowheads="1"/>
          </p:cNvSpPr>
          <p:nvPr/>
        </p:nvSpPr>
        <p:spPr bwMode="auto">
          <a:xfrm flipH="1">
            <a:off x="9967595" y="5248910"/>
            <a:ext cx="2187575" cy="5835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dirty="0">
                <a:solidFill>
                  <a:schemeClr val="bg1"/>
                </a:solidFill>
                <a:latin typeface="微软雅黑" panose="020B0503020204020204" pitchFamily="34" charset="-122"/>
              </a:rPr>
              <a:t>（</a:t>
            </a:r>
            <a:r>
              <a:rPr lang="en-US" altLang="zh-CN" sz="1600" dirty="0">
                <a:solidFill>
                  <a:schemeClr val="bg1"/>
                </a:solidFill>
                <a:latin typeface="微软雅黑" panose="020B0503020204020204" pitchFamily="34" charset="-122"/>
              </a:rPr>
              <a:t>b</a:t>
            </a:r>
            <a:r>
              <a:rPr lang="zh-CN" altLang="en-US" sz="1600" dirty="0">
                <a:solidFill>
                  <a:schemeClr val="bg1"/>
                </a:solidFill>
                <a:latin typeface="微软雅黑" panose="020B0503020204020204" pitchFamily="34" charset="-122"/>
              </a:rPr>
              <a:t>）拉普拉斯</a:t>
            </a:r>
          </a:p>
          <a:p>
            <a:pPr algn="ctr" fontAlgn="base">
              <a:spcBef>
                <a:spcPct val="0"/>
              </a:spcBef>
              <a:spcAft>
                <a:spcPct val="0"/>
              </a:spcAft>
            </a:pPr>
            <a:r>
              <a:rPr lang="zh-CN" altLang="en-US" sz="1600" dirty="0">
                <a:solidFill>
                  <a:schemeClr val="bg1"/>
                </a:solidFill>
                <a:latin typeface="微软雅黑" panose="020B0503020204020204" pitchFamily="34" charset="-122"/>
              </a:rPr>
              <a:t>　　锐化后图像  </a:t>
            </a:r>
          </a:p>
        </p:txBody>
      </p:sp>
      <p:pic>
        <p:nvPicPr>
          <p:cNvPr id="60" name="图片 247"/>
          <p:cNvPicPr>
            <a:picLocks noChangeAspect="1"/>
          </p:cNvPicPr>
          <p:nvPr/>
        </p:nvPicPr>
        <p:blipFill>
          <a:blip r:embed="rId3"/>
          <a:stretch>
            <a:fillRect/>
          </a:stretch>
        </p:blipFill>
        <p:spPr>
          <a:xfrm>
            <a:off x="7955915" y="2410460"/>
            <a:ext cx="2011680" cy="2011680"/>
          </a:xfrm>
          <a:prstGeom prst="rect">
            <a:avLst/>
          </a:prstGeom>
          <a:noFill/>
          <a:ln>
            <a:noFill/>
          </a:ln>
        </p:spPr>
      </p:pic>
      <p:pic>
        <p:nvPicPr>
          <p:cNvPr id="59" name="图片 246"/>
          <p:cNvPicPr>
            <a:picLocks noChangeAspect="1"/>
          </p:cNvPicPr>
          <p:nvPr/>
        </p:nvPicPr>
        <p:blipFill>
          <a:blip r:embed="rId4"/>
          <a:stretch>
            <a:fillRect/>
          </a:stretch>
        </p:blipFill>
        <p:spPr>
          <a:xfrm>
            <a:off x="7955915" y="4534535"/>
            <a:ext cx="2012315" cy="201231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0700" y="1584325"/>
            <a:ext cx="11729085" cy="4994275"/>
          </a:xfrm>
          <a:prstGeom prst="rect">
            <a:avLst/>
          </a:prstGeom>
          <a:solidFill>
            <a:schemeClr val="bg1">
              <a:lumMod val="95000"/>
            </a:schemeClr>
          </a:solidFill>
          <a:ln>
            <a:noFill/>
          </a:ln>
          <a:effectLst>
            <a:outerShdw blurRad="762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739265" y="1584325"/>
            <a:ext cx="9937750" cy="4554220"/>
          </a:xfrm>
          <a:prstGeom prst="rect">
            <a:avLst/>
          </a:prstGeom>
        </p:spPr>
        <p:txBody>
          <a:bodyPr wrap="square">
            <a:spAutoFit/>
          </a:bodyPr>
          <a:lstStyle/>
          <a:p>
            <a:pPr indent="457200" defTabSz="1218565" eaLnBrk="1" latinLnBrk="0" hangingPunct="1">
              <a:lnSpc>
                <a:spcPct val="20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图像中的边缘及急剧变化部分与图像频谱的高频分量相对应，因此利用高通滤波器衰减图像信号中的低频分量时就会相对强调其高频分量，从而使图像的边缘及急剧变化部分变得清楚，实现图像的锐化。</a:t>
            </a:r>
          </a:p>
          <a:p>
            <a:pPr indent="457200" defTabSz="1218565" eaLnBrk="1" latinLnBrk="0" hangingPunct="1">
              <a:lnSpc>
                <a:spcPct val="20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高通滤波就是在空间域用高通滤波算子和图像卷积来增强边缘。</a:t>
            </a:r>
          </a:p>
          <a:p>
            <a:pPr indent="457200" defTabSz="1218565" eaLnBrk="1" latinLnBrk="0" hangingPunct="1">
              <a:lnSpc>
                <a:spcPct val="20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常见的</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rPr>
              <a:t>高通卷积模板如下：</a:t>
            </a:r>
          </a:p>
          <a:p>
            <a:pPr defTabSz="1218565">
              <a:lnSpc>
                <a:spcPct val="125000"/>
              </a:lnSpc>
              <a:defRPr/>
            </a:pPr>
            <a:endParaRPr 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218565">
              <a:lnSpc>
                <a:spcPct val="125000"/>
              </a:lnSpc>
              <a:defRP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r>
              <a:rPr sz="2400" dirty="0">
                <a:solidFill>
                  <a:schemeClr val="tx1">
                    <a:lumMod val="75000"/>
                    <a:lumOff val="25000"/>
                  </a:schemeClr>
                </a:solidFill>
                <a:latin typeface="微软雅黑" panose="020B0503020204020204" pitchFamily="34" charset="-122"/>
                <a:ea typeface="微软雅黑" panose="020B0503020204020204" pitchFamily="34" charset="-122"/>
              </a:rPr>
              <a:t>       </a:t>
            </a:r>
          </a:p>
          <a:p>
            <a:pPr defTabSz="1218565">
              <a:lnSpc>
                <a:spcPct val="125000"/>
              </a:lnSpc>
              <a:defRPr/>
            </a:pPr>
            <a:endParaRPr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2334031" y="-183501"/>
            <a:ext cx="660785" cy="1134091"/>
            <a:chOff x="12262780" y="-243178"/>
            <a:chExt cx="732036" cy="1256377"/>
          </a:xfrm>
        </p:grpSpPr>
        <p:sp>
          <p:nvSpPr>
            <p:cNvPr id="33" name="椭圆 32"/>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箭头: 五边形 1"/>
          <p:cNvSpPr/>
          <p:nvPr/>
        </p:nvSpPr>
        <p:spPr>
          <a:xfrm>
            <a:off x="0" y="337185"/>
            <a:ext cx="3429000"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b="1"/>
              <a:t>髙通滤波法</a:t>
            </a:r>
          </a:p>
        </p:txBody>
      </p:sp>
      <p:graphicFrame>
        <p:nvGraphicFramePr>
          <p:cNvPr id="3" name="对象 -2147482407"/>
          <p:cNvGraphicFramePr>
            <a:graphicFrameLocks noChangeAspect="1"/>
          </p:cNvGraphicFramePr>
          <p:nvPr/>
        </p:nvGraphicFramePr>
        <p:xfrm>
          <a:off x="3138805" y="4359275"/>
          <a:ext cx="532765" cy="309880"/>
        </p:xfrm>
        <a:graphic>
          <a:graphicData uri="http://schemas.openxmlformats.org/presentationml/2006/ole">
            <mc:AlternateContent xmlns:mc="http://schemas.openxmlformats.org/markup-compatibility/2006">
              <mc:Choice xmlns:v="urn:schemas-microsoft-com:vml" Requires="v">
                <p:oleObj spid="_x0000_s12291" r:id="rId4" imgW="304800" imgH="177165" progId="Equation.KSEE3">
                  <p:embed/>
                </p:oleObj>
              </mc:Choice>
              <mc:Fallback>
                <p:oleObj r:id="rId4" imgW="304800" imgH="177165" progId="Equation.KSEE3">
                  <p:embed/>
                  <p:pic>
                    <p:nvPicPr>
                      <p:cNvPr id="0" name="图片 5"/>
                      <p:cNvPicPr/>
                      <p:nvPr/>
                    </p:nvPicPr>
                    <p:blipFill>
                      <a:blip r:embed="rId5"/>
                      <a:stretch>
                        <a:fillRect/>
                      </a:stretch>
                    </p:blipFill>
                    <p:spPr>
                      <a:xfrm>
                        <a:off x="3138805" y="4359275"/>
                        <a:ext cx="532765" cy="309880"/>
                      </a:xfrm>
                      <a:prstGeom prst="rect">
                        <a:avLst/>
                      </a:prstGeom>
                      <a:noFill/>
                      <a:ln w="38100">
                        <a:noFill/>
                        <a:miter/>
                      </a:ln>
                    </p:spPr>
                  </p:pic>
                </p:oleObj>
              </mc:Fallback>
            </mc:AlternateContent>
          </a:graphicData>
        </a:graphic>
      </p:graphicFrame>
      <p:graphicFrame>
        <p:nvGraphicFramePr>
          <p:cNvPr id="7" name="对象 -2147482406"/>
          <p:cNvGraphicFramePr>
            <a:graphicFrameLocks noChangeAspect="1"/>
          </p:cNvGraphicFramePr>
          <p:nvPr/>
        </p:nvGraphicFramePr>
        <p:xfrm>
          <a:off x="4036060" y="4888865"/>
          <a:ext cx="3947160" cy="1073150"/>
        </p:xfrm>
        <a:graphic>
          <a:graphicData uri="http://schemas.openxmlformats.org/presentationml/2006/ole">
            <mc:AlternateContent xmlns:mc="http://schemas.openxmlformats.org/markup-compatibility/2006">
              <mc:Choice xmlns:v="urn:schemas-microsoft-com:vml" Requires="v">
                <p:oleObj spid="_x0000_s12292" r:id="rId6" imgW="2616200" imgH="711200" progId="Equation.KSEE3">
                  <p:embed/>
                </p:oleObj>
              </mc:Choice>
              <mc:Fallback>
                <p:oleObj r:id="rId6" imgW="2616200" imgH="711200" progId="Equation.KSEE3">
                  <p:embed/>
                  <p:pic>
                    <p:nvPicPr>
                      <p:cNvPr id="0" name="图片 6"/>
                      <p:cNvPicPr/>
                      <p:nvPr/>
                    </p:nvPicPr>
                    <p:blipFill>
                      <a:blip r:embed="rId7"/>
                      <a:stretch>
                        <a:fillRect/>
                      </a:stretch>
                    </p:blipFill>
                    <p:spPr>
                      <a:xfrm>
                        <a:off x="4036060" y="4888865"/>
                        <a:ext cx="3947160" cy="107315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1130935"/>
            <a:ext cx="12608560" cy="573976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endParaRPr lang="en-US" altLang="zh-CN" sz="2400">
              <a:latin typeface="华文楷体" panose="02010600040101010101" charset="-122"/>
              <a:ea typeface="华文楷体" panose="02010600040101010101" charset="-122"/>
              <a:cs typeface="华文楷体" panose="02010600040101010101" charset="-122"/>
            </a:endParaRPr>
          </a:p>
          <a:p>
            <a:pPr algn="ctr"/>
            <a:r>
              <a:rPr lang="en-US" altLang="zh-CN" sz="2400"/>
              <a:t>                                                                 </a:t>
            </a:r>
            <a:endParaRPr lang="zh-CN" altLang="en-US" sz="1800">
              <a:latin typeface="华文楷体" panose="02010600040101010101" charset="-122"/>
              <a:ea typeface="华文楷体" panose="02010600040101010101" charset="-122"/>
              <a:cs typeface="华文楷体" panose="02010600040101010101" charset="-122"/>
            </a:endParaRPr>
          </a:p>
        </p:txBody>
      </p:sp>
      <p:sp>
        <p:nvSpPr>
          <p:cNvPr id="11" name="矩形 10"/>
          <p:cNvSpPr/>
          <p:nvPr/>
        </p:nvSpPr>
        <p:spPr>
          <a:xfrm>
            <a:off x="163195" y="1239520"/>
            <a:ext cx="7997190" cy="5631180"/>
          </a:xfrm>
          <a:prstGeom prst="rect">
            <a:avLst/>
          </a:prstGeom>
          <a:ln w="19050">
            <a:noFill/>
            <a:prstDash val="lgDashDotDot"/>
          </a:ln>
        </p:spPr>
        <p:txBody>
          <a:bodyPr wrap="square">
            <a:spAutoFit/>
          </a:bodyPr>
          <a:lstStyle/>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对图像进行高通滤波处理实例</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程序如下：</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*关闭窗口</a:t>
            </a:r>
            <a:r>
              <a:rPr lang="zh-CN" sz="1800" dirty="0">
                <a:solidFill>
                  <a:schemeClr val="bg1"/>
                </a:solidFill>
                <a:latin typeface="Times New Roman" panose="02020603050405020304" pitchFamily="18" charset="0"/>
                <a:cs typeface="Times New Roman" panose="02020603050405020304" pitchFamily="18" charset="0"/>
              </a:rPr>
              <a:t>　　　　　　　</a:t>
            </a:r>
            <a:r>
              <a:rPr sz="1800" dirty="0">
                <a:solidFill>
                  <a:schemeClr val="bg1"/>
                </a:solidFill>
                <a:latin typeface="Times New Roman" panose="02020603050405020304" pitchFamily="18" charset="0"/>
                <a:cs typeface="Times New Roman" panose="02020603050405020304" pitchFamily="18" charset="0"/>
              </a:rPr>
              <a:t>dev_close_window ()</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*读取图像</a:t>
            </a:r>
            <a:r>
              <a:rPr lang="zh-CN" sz="1800" dirty="0">
                <a:solidFill>
                  <a:schemeClr val="bg1"/>
                </a:solidFill>
                <a:latin typeface="Times New Roman" panose="02020603050405020304" pitchFamily="18" charset="0"/>
                <a:cs typeface="Times New Roman" panose="02020603050405020304" pitchFamily="18" charset="0"/>
              </a:rPr>
              <a:t>　　　　　　　</a:t>
            </a:r>
            <a:r>
              <a:rPr sz="1800" dirty="0">
                <a:solidFill>
                  <a:schemeClr val="bg1"/>
                </a:solidFill>
                <a:latin typeface="Times New Roman" panose="02020603050405020304" pitchFamily="18" charset="0"/>
                <a:cs typeface="Times New Roman" panose="02020603050405020304" pitchFamily="18" charset="0"/>
              </a:rPr>
              <a:t>read_image (Image, 'D:/picture.png')</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*图像灰度化</a:t>
            </a:r>
            <a:r>
              <a:rPr lang="zh-CN" sz="1800" dirty="0">
                <a:solidFill>
                  <a:schemeClr val="bg1"/>
                </a:solidFill>
                <a:latin typeface="Times New Roman" panose="02020603050405020304" pitchFamily="18" charset="0"/>
                <a:cs typeface="Times New Roman" panose="02020603050405020304" pitchFamily="18" charset="0"/>
              </a:rPr>
              <a:t>　　　　　　</a:t>
            </a:r>
            <a:r>
              <a:rPr sz="1800" dirty="0">
                <a:solidFill>
                  <a:schemeClr val="bg1"/>
                </a:solidFill>
                <a:latin typeface="Times New Roman" panose="02020603050405020304" pitchFamily="18" charset="0"/>
                <a:cs typeface="Times New Roman" panose="02020603050405020304" pitchFamily="18" charset="0"/>
              </a:rPr>
              <a:t>rgb1_to_gray (Image, GrayImage)</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*获取图像大小</a:t>
            </a:r>
            <a:r>
              <a:rPr lang="zh-CN" sz="1800" dirty="0">
                <a:solidFill>
                  <a:schemeClr val="bg1"/>
                </a:solidFill>
                <a:latin typeface="Times New Roman" panose="02020603050405020304" pitchFamily="18" charset="0"/>
                <a:cs typeface="Times New Roman" panose="02020603050405020304" pitchFamily="18" charset="0"/>
              </a:rPr>
              <a:t>　　　　　</a:t>
            </a:r>
            <a:r>
              <a:rPr sz="1800" dirty="0">
                <a:solidFill>
                  <a:schemeClr val="bg1"/>
                </a:solidFill>
                <a:latin typeface="Times New Roman" panose="02020603050405020304" pitchFamily="18" charset="0"/>
                <a:cs typeface="Times New Roman" panose="02020603050405020304" pitchFamily="18" charset="0"/>
              </a:rPr>
              <a:t>get_image_size (GrayImage, Width, Height)</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*打开图像适应大小窗口</a:t>
            </a:r>
            <a:r>
              <a:rPr lang="zh-CN" sz="1800" dirty="0">
                <a:solidFill>
                  <a:schemeClr val="bg1"/>
                </a:solidFill>
                <a:latin typeface="Times New Roman" panose="02020603050405020304" pitchFamily="18" charset="0"/>
                <a:cs typeface="Times New Roman" panose="02020603050405020304" pitchFamily="18" charset="0"/>
              </a:rPr>
              <a:t>　</a:t>
            </a:r>
            <a:r>
              <a:rPr sz="1800" dirty="0">
                <a:solidFill>
                  <a:schemeClr val="bg1"/>
                </a:solidFill>
                <a:latin typeface="Times New Roman" panose="02020603050405020304" pitchFamily="18" charset="0"/>
                <a:cs typeface="Times New Roman" panose="02020603050405020304" pitchFamily="18" charset="0"/>
              </a:rPr>
              <a:t>dev_open_window (0, 0, Width, Height, 'black', WindowHandle)</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*得到高通滤波模型</a:t>
            </a:r>
            <a:r>
              <a:rPr lang="zh-CN" sz="1800" dirty="0">
                <a:solidFill>
                  <a:schemeClr val="bg1"/>
                </a:solidFill>
                <a:latin typeface="Times New Roman" panose="02020603050405020304" pitchFamily="18" charset="0"/>
                <a:cs typeface="Times New Roman" panose="02020603050405020304" pitchFamily="18" charset="0"/>
              </a:rPr>
              <a:t>　　　</a:t>
            </a:r>
            <a:r>
              <a:rPr sz="1800" dirty="0">
                <a:solidFill>
                  <a:schemeClr val="bg1"/>
                </a:solidFill>
                <a:latin typeface="Times New Roman" panose="02020603050405020304" pitchFamily="18" charset="0"/>
                <a:cs typeface="Times New Roman" panose="02020603050405020304" pitchFamily="18" charset="0"/>
              </a:rPr>
              <a:t>gen_highpass (ImageHighpass, 0.1, 'n', 'dc_center', Width, Height)</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*对图像进行傅里叶变换</a:t>
            </a:r>
            <a:r>
              <a:rPr lang="zh-CN" sz="1800" dirty="0">
                <a:solidFill>
                  <a:schemeClr val="bg1"/>
                </a:solidFill>
                <a:latin typeface="Times New Roman" panose="02020603050405020304" pitchFamily="18" charset="0"/>
                <a:cs typeface="Times New Roman" panose="02020603050405020304" pitchFamily="18" charset="0"/>
              </a:rPr>
              <a:t>　</a:t>
            </a:r>
            <a:r>
              <a:rPr sz="1800" dirty="0">
                <a:solidFill>
                  <a:schemeClr val="bg1"/>
                </a:solidFill>
                <a:latin typeface="Times New Roman" panose="02020603050405020304" pitchFamily="18" charset="0"/>
                <a:cs typeface="Times New Roman" panose="02020603050405020304" pitchFamily="18" charset="0"/>
              </a:rPr>
              <a:t>fft_generic(GrayImage,ImageFFT2,'to_freq',-1,'none','dc_center','complex')</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*对频率图像进行高通滤波convol_fft(ImageFFT2,ImageHighpass,ImageConvol2)</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*对得到的频率图像进行傅里叶反变换</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fft_generic(ImageConvol2,ImageResult2,'from_freq',1,'none','dc_center','byte')</a:t>
            </a:r>
          </a:p>
          <a:p>
            <a:pPr algn="l" defTabSz="1218565">
              <a:lnSpc>
                <a:spcPct val="125000"/>
              </a:lnSpc>
              <a:defRPr/>
            </a:pPr>
            <a:r>
              <a:rPr sz="1800" dirty="0">
                <a:solidFill>
                  <a:schemeClr val="bg1"/>
                </a:solidFill>
                <a:latin typeface="Times New Roman" panose="02020603050405020304" pitchFamily="18" charset="0"/>
                <a:cs typeface="Times New Roman" panose="02020603050405020304" pitchFamily="18" charset="0"/>
              </a:rPr>
              <a:t>*显示图像</a:t>
            </a:r>
            <a:r>
              <a:rPr lang="zh-CN" sz="1800" dirty="0">
                <a:solidFill>
                  <a:schemeClr val="bg1"/>
                </a:solidFill>
                <a:latin typeface="Times New Roman" panose="02020603050405020304" pitchFamily="18" charset="0"/>
                <a:cs typeface="Times New Roman" panose="02020603050405020304" pitchFamily="18" charset="0"/>
              </a:rPr>
              <a:t>　　　　　　　</a:t>
            </a:r>
            <a:r>
              <a:rPr sz="1800" dirty="0">
                <a:solidFill>
                  <a:schemeClr val="bg1"/>
                </a:solidFill>
                <a:latin typeface="Times New Roman" panose="02020603050405020304" pitchFamily="18" charset="0"/>
                <a:cs typeface="Times New Roman" panose="02020603050405020304" pitchFamily="18" charset="0"/>
              </a:rPr>
              <a:t>dev_display (ImageResult2)</a:t>
            </a:r>
          </a:p>
        </p:txBody>
      </p:sp>
      <p:sp>
        <p:nvSpPr>
          <p:cNvPr id="5" name="箭头: 五边形 1"/>
          <p:cNvSpPr/>
          <p:nvPr/>
        </p:nvSpPr>
        <p:spPr>
          <a:xfrm>
            <a:off x="0" y="337185"/>
            <a:ext cx="3918585"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sym typeface="+mn-ea"/>
              </a:rPr>
              <a:t>图像的锐化处理</a:t>
            </a:r>
            <a:endParaRPr lang="zh-CN" altLang="en-US" sz="2800" b="1"/>
          </a:p>
        </p:txBody>
      </p:sp>
      <p:sp>
        <p:nvSpPr>
          <p:cNvPr id="3" name="矩形 2"/>
          <p:cNvSpPr/>
          <p:nvPr/>
        </p:nvSpPr>
        <p:spPr>
          <a:xfrm>
            <a:off x="8428990" y="1347470"/>
            <a:ext cx="4179570" cy="460375"/>
          </a:xfrm>
          <a:prstGeom prst="rect">
            <a:avLst/>
          </a:prstGeom>
        </p:spPr>
        <p:txBody>
          <a:bodyPr wrap="square">
            <a:spAutoFit/>
          </a:bodyPr>
          <a:lstStyle/>
          <a:p>
            <a:pPr algn="l" defTabSz="1218565">
              <a:lnSpc>
                <a:spcPct val="150000"/>
              </a:lnSpc>
              <a:defRPr/>
            </a:pPr>
            <a:r>
              <a:rPr sz="1600" b="1" dirty="0">
                <a:solidFill>
                  <a:schemeClr val="bg1"/>
                </a:solidFill>
                <a:latin typeface="Times New Roman" panose="02020603050405020304" pitchFamily="18" charset="0"/>
                <a:cs typeface="Times New Roman" panose="02020603050405020304" pitchFamily="18" charset="0"/>
                <a:sym typeface="+mn-ea"/>
              </a:rPr>
              <a:t>程序执行结果如图所示：</a:t>
            </a:r>
            <a:endParaRPr lang="zh-CN" sz="1600" b="1" dirty="0">
              <a:ln w="12700" cmpd="sng">
                <a:solidFill>
                  <a:schemeClr val="accent4"/>
                </a:solidFill>
                <a:prstDash val="solid"/>
              </a:ln>
              <a:solidFill>
                <a:schemeClr val="bg1"/>
              </a:solidFill>
              <a:effectLst/>
              <a:latin typeface="Times New Roman" panose="02020603050405020304" pitchFamily="18" charset="0"/>
              <a:cs typeface="Times New Roman" panose="02020603050405020304" pitchFamily="18" charset="0"/>
              <a:sym typeface="+mn-ea"/>
            </a:endParaRPr>
          </a:p>
        </p:txBody>
      </p:sp>
      <p:sp>
        <p:nvSpPr>
          <p:cNvPr id="6" name="矩形 5"/>
          <p:cNvSpPr/>
          <p:nvPr/>
        </p:nvSpPr>
        <p:spPr>
          <a:xfrm>
            <a:off x="8437880" y="1347470"/>
            <a:ext cx="3848735" cy="5357495"/>
          </a:xfrm>
          <a:prstGeom prst="rect">
            <a:avLst/>
          </a:prstGeom>
          <a:noFill/>
          <a:ln w="25400">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14"/>
          <p:cNvSpPr>
            <a:spLocks noChangeArrowheads="1"/>
          </p:cNvSpPr>
          <p:nvPr/>
        </p:nvSpPr>
        <p:spPr bwMode="auto">
          <a:xfrm flipH="1">
            <a:off x="9297670" y="3914140"/>
            <a:ext cx="2130425" cy="337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dirty="0">
                <a:solidFill>
                  <a:schemeClr val="bg1"/>
                </a:solidFill>
                <a:latin typeface="微软雅黑" panose="020B0503020204020204" pitchFamily="34" charset="-122"/>
              </a:rPr>
              <a:t>（</a:t>
            </a:r>
            <a:r>
              <a:rPr lang="en-US" altLang="zh-CN" sz="1600" dirty="0">
                <a:solidFill>
                  <a:schemeClr val="bg1"/>
                </a:solidFill>
                <a:latin typeface="微软雅黑" panose="020B0503020204020204" pitchFamily="34" charset="-122"/>
              </a:rPr>
              <a:t>a</a:t>
            </a:r>
            <a:r>
              <a:rPr lang="zh-CN" altLang="en-US" sz="1600" dirty="0">
                <a:solidFill>
                  <a:schemeClr val="bg1"/>
                </a:solidFill>
                <a:latin typeface="微软雅黑" panose="020B0503020204020204" pitchFamily="34" charset="-122"/>
              </a:rPr>
              <a:t>）原始图像</a:t>
            </a:r>
            <a:r>
              <a:rPr lang="zh-CN" altLang="en-US" sz="1600" b="1" dirty="0">
                <a:solidFill>
                  <a:schemeClr val="bg1"/>
                </a:solidFill>
                <a:latin typeface="微软雅黑" panose="020B0503020204020204" pitchFamily="34" charset="-122"/>
              </a:rPr>
              <a:t>    </a:t>
            </a:r>
          </a:p>
        </p:txBody>
      </p:sp>
      <p:sp>
        <p:nvSpPr>
          <p:cNvPr id="2" name="矩形 14"/>
          <p:cNvSpPr>
            <a:spLocks noChangeArrowheads="1"/>
          </p:cNvSpPr>
          <p:nvPr/>
        </p:nvSpPr>
        <p:spPr bwMode="auto">
          <a:xfrm flipH="1">
            <a:off x="8437880" y="6350635"/>
            <a:ext cx="3848735" cy="337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600" dirty="0">
                <a:solidFill>
                  <a:schemeClr val="bg1"/>
                </a:solidFill>
                <a:latin typeface="微软雅黑" panose="020B0503020204020204" pitchFamily="34" charset="-122"/>
              </a:rPr>
              <a:t>（</a:t>
            </a:r>
            <a:r>
              <a:rPr lang="en-US" altLang="zh-CN" sz="1600" dirty="0">
                <a:solidFill>
                  <a:schemeClr val="bg1"/>
                </a:solidFill>
                <a:latin typeface="微软雅黑" panose="020B0503020204020204" pitchFamily="34" charset="-122"/>
              </a:rPr>
              <a:t>b</a:t>
            </a:r>
            <a:r>
              <a:rPr lang="zh-CN" altLang="en-US" sz="1600" dirty="0">
                <a:solidFill>
                  <a:schemeClr val="bg1"/>
                </a:solidFill>
                <a:latin typeface="微软雅黑" panose="020B0503020204020204" pitchFamily="34" charset="-122"/>
              </a:rPr>
              <a:t>）</a:t>
            </a:r>
            <a:r>
              <a:rPr sz="1600" dirty="0">
                <a:solidFill>
                  <a:schemeClr val="bg1"/>
                </a:solidFill>
                <a:latin typeface="Times New Roman" panose="02020603050405020304" pitchFamily="18" charset="0"/>
                <a:cs typeface="Times New Roman" panose="02020603050405020304" pitchFamily="18" charset="0"/>
                <a:sym typeface="+mn-ea"/>
              </a:rPr>
              <a:t>高通滤波</a:t>
            </a:r>
            <a:r>
              <a:rPr lang="zh-CN" altLang="en-US" sz="1600" dirty="0">
                <a:solidFill>
                  <a:schemeClr val="bg1"/>
                </a:solidFill>
                <a:latin typeface="微软雅黑" panose="020B0503020204020204" pitchFamily="34" charset="-122"/>
              </a:rPr>
              <a:t>锐化后图像</a:t>
            </a:r>
            <a:r>
              <a:rPr lang="zh-CN" altLang="en-US" sz="1600" b="1" dirty="0">
                <a:solidFill>
                  <a:schemeClr val="bg1"/>
                </a:solidFill>
                <a:latin typeface="微软雅黑" panose="020B0503020204020204" pitchFamily="34" charset="-122"/>
              </a:rPr>
              <a:t>  </a:t>
            </a:r>
          </a:p>
        </p:txBody>
      </p:sp>
      <p:pic>
        <p:nvPicPr>
          <p:cNvPr id="61" name="图片 248"/>
          <p:cNvPicPr>
            <a:picLocks noChangeAspect="1"/>
          </p:cNvPicPr>
          <p:nvPr/>
        </p:nvPicPr>
        <p:blipFill>
          <a:blip r:embed="rId3"/>
          <a:srcRect r="2222"/>
          <a:stretch>
            <a:fillRect/>
          </a:stretch>
        </p:blipFill>
        <p:spPr>
          <a:xfrm>
            <a:off x="9297670" y="1807845"/>
            <a:ext cx="2130425" cy="2106295"/>
          </a:xfrm>
          <a:prstGeom prst="rect">
            <a:avLst/>
          </a:prstGeom>
          <a:noFill/>
          <a:ln>
            <a:noFill/>
          </a:ln>
        </p:spPr>
      </p:pic>
      <p:pic>
        <p:nvPicPr>
          <p:cNvPr id="64" name="图片 251"/>
          <p:cNvPicPr>
            <a:picLocks noChangeAspect="1"/>
          </p:cNvPicPr>
          <p:nvPr/>
        </p:nvPicPr>
        <p:blipFill>
          <a:blip r:embed="rId4"/>
          <a:stretch>
            <a:fillRect/>
          </a:stretch>
        </p:blipFill>
        <p:spPr>
          <a:xfrm>
            <a:off x="9298305" y="4291965"/>
            <a:ext cx="2129790" cy="205867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0700" y="1584325"/>
            <a:ext cx="11729085" cy="4994275"/>
          </a:xfrm>
          <a:prstGeom prst="rect">
            <a:avLst/>
          </a:prstGeom>
          <a:solidFill>
            <a:schemeClr val="bg1">
              <a:lumMod val="95000"/>
            </a:schemeClr>
          </a:solidFill>
          <a:ln>
            <a:noFill/>
          </a:ln>
          <a:effectLst>
            <a:outerShdw blurRad="762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728470" y="1727200"/>
            <a:ext cx="9937750" cy="1861185"/>
          </a:xfrm>
          <a:prstGeom prst="rect">
            <a:avLst/>
          </a:prstGeom>
        </p:spPr>
        <p:txBody>
          <a:bodyPr wrap="square">
            <a:spAutoFit/>
          </a:bodyPr>
          <a:lstStyle/>
          <a:p>
            <a:pPr indent="457200" defTabSz="1218565" eaLnBrk="1" latinLnBrk="0" hangingPunct="1">
              <a:lnSpc>
                <a:spcPct val="15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同态滤波是把图像的照明反射模型作为频域处理的基础，将亮度范围压缩和对比度增强的频域方法。</a:t>
            </a:r>
          </a:p>
          <a:p>
            <a:pPr indent="457200" defTabSz="1218565" eaLnBrk="1" latinLnBrk="0" hangingPunct="1">
              <a:lnSpc>
                <a:spcPct val="150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一幅图像</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rPr>
              <a:t>可以用它的照明分量</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rPr>
              <a:t>及反射分量</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rPr>
              <a:t>来表示，即：</a:t>
            </a:r>
          </a:p>
          <a:p>
            <a:pPr defTabSz="1218565">
              <a:lnSpc>
                <a:spcPct val="125000"/>
              </a:lnSpc>
              <a:defRPr/>
            </a:pPr>
            <a:endParaRPr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2334031" y="-183501"/>
            <a:ext cx="660785" cy="1134091"/>
            <a:chOff x="12262780" y="-243178"/>
            <a:chExt cx="732036" cy="1256377"/>
          </a:xfrm>
        </p:grpSpPr>
        <p:sp>
          <p:nvSpPr>
            <p:cNvPr id="33" name="椭圆 32"/>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箭头: 五边形 1"/>
          <p:cNvSpPr/>
          <p:nvPr/>
        </p:nvSpPr>
        <p:spPr>
          <a:xfrm>
            <a:off x="0" y="337185"/>
            <a:ext cx="3795395"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b="1"/>
              <a:t>同态滤波增强</a:t>
            </a:r>
          </a:p>
        </p:txBody>
      </p:sp>
      <p:graphicFrame>
        <p:nvGraphicFramePr>
          <p:cNvPr id="3" name="对象 -2147482393"/>
          <p:cNvGraphicFramePr>
            <a:graphicFrameLocks noChangeAspect="1"/>
          </p:cNvGraphicFramePr>
          <p:nvPr/>
        </p:nvGraphicFramePr>
        <p:xfrm>
          <a:off x="3303905" y="2833370"/>
          <a:ext cx="854640" cy="360000"/>
        </p:xfrm>
        <a:graphic>
          <a:graphicData uri="http://schemas.openxmlformats.org/presentationml/2006/ole">
            <mc:AlternateContent xmlns:mc="http://schemas.openxmlformats.org/markup-compatibility/2006">
              <mc:Choice xmlns:v="urn:schemas-microsoft-com:vml" Requires="v">
                <p:oleObj spid="_x0000_s13318" r:id="rId4" imgW="482600" imgH="203200" progId="Equation.KSEE3">
                  <p:embed/>
                </p:oleObj>
              </mc:Choice>
              <mc:Fallback>
                <p:oleObj r:id="rId4" imgW="482600" imgH="203200" progId="Equation.KSEE3">
                  <p:embed/>
                  <p:pic>
                    <p:nvPicPr>
                      <p:cNvPr id="0" name="图片 3075"/>
                      <p:cNvPicPr/>
                      <p:nvPr/>
                    </p:nvPicPr>
                    <p:blipFill>
                      <a:blip r:embed="rId5"/>
                      <a:stretch>
                        <a:fillRect/>
                      </a:stretch>
                    </p:blipFill>
                    <p:spPr>
                      <a:xfrm>
                        <a:off x="3303905" y="2833370"/>
                        <a:ext cx="854640" cy="360000"/>
                      </a:xfrm>
                      <a:prstGeom prst="rect">
                        <a:avLst/>
                      </a:prstGeom>
                      <a:noFill/>
                      <a:ln w="38100">
                        <a:noFill/>
                        <a:miter/>
                      </a:ln>
                    </p:spPr>
                  </p:pic>
                </p:oleObj>
              </mc:Fallback>
            </mc:AlternateContent>
          </a:graphicData>
        </a:graphic>
      </p:graphicFrame>
      <p:graphicFrame>
        <p:nvGraphicFramePr>
          <p:cNvPr id="6" name="对象 -2147482392"/>
          <p:cNvGraphicFramePr>
            <a:graphicFrameLocks noChangeAspect="1"/>
          </p:cNvGraphicFramePr>
          <p:nvPr/>
        </p:nvGraphicFramePr>
        <p:xfrm>
          <a:off x="6402705" y="2833370"/>
          <a:ext cx="741600" cy="360000"/>
        </p:xfrm>
        <a:graphic>
          <a:graphicData uri="http://schemas.openxmlformats.org/presentationml/2006/ole">
            <mc:AlternateContent xmlns:mc="http://schemas.openxmlformats.org/markup-compatibility/2006">
              <mc:Choice xmlns:v="urn:schemas-microsoft-com:vml" Requires="v">
                <p:oleObj spid="_x0000_s13319" r:id="rId6" imgW="419100" imgH="203200" progId="Equation.KSEE3">
                  <p:embed/>
                </p:oleObj>
              </mc:Choice>
              <mc:Fallback>
                <p:oleObj r:id="rId6" imgW="419100" imgH="203200" progId="Equation.KSEE3">
                  <p:embed/>
                  <p:pic>
                    <p:nvPicPr>
                      <p:cNvPr id="0" name="图片 8"/>
                      <p:cNvPicPr/>
                      <p:nvPr/>
                    </p:nvPicPr>
                    <p:blipFill>
                      <a:blip r:embed="rId7"/>
                      <a:stretch>
                        <a:fillRect/>
                      </a:stretch>
                    </p:blipFill>
                    <p:spPr>
                      <a:xfrm>
                        <a:off x="6402705" y="2833370"/>
                        <a:ext cx="741600" cy="360000"/>
                      </a:xfrm>
                      <a:prstGeom prst="rect">
                        <a:avLst/>
                      </a:prstGeom>
                      <a:noFill/>
                      <a:ln w="38100">
                        <a:noFill/>
                        <a:miter/>
                      </a:ln>
                    </p:spPr>
                  </p:pic>
                </p:oleObj>
              </mc:Fallback>
            </mc:AlternateContent>
          </a:graphicData>
        </a:graphic>
      </p:graphicFrame>
      <p:graphicFrame>
        <p:nvGraphicFramePr>
          <p:cNvPr id="7" name="对象 -2147482391"/>
          <p:cNvGraphicFramePr>
            <a:graphicFrameLocks noChangeAspect="1"/>
          </p:cNvGraphicFramePr>
          <p:nvPr/>
        </p:nvGraphicFramePr>
        <p:xfrm>
          <a:off x="8420735" y="2833370"/>
          <a:ext cx="786960" cy="360000"/>
        </p:xfrm>
        <a:graphic>
          <a:graphicData uri="http://schemas.openxmlformats.org/presentationml/2006/ole">
            <mc:AlternateContent xmlns:mc="http://schemas.openxmlformats.org/markup-compatibility/2006">
              <mc:Choice xmlns:v="urn:schemas-microsoft-com:vml" Requires="v">
                <p:oleObj spid="_x0000_s13320" r:id="rId8" imgW="444500" imgH="203200" progId="Equation.KSEE3">
                  <p:embed/>
                </p:oleObj>
              </mc:Choice>
              <mc:Fallback>
                <p:oleObj r:id="rId8" imgW="444500" imgH="203200" progId="Equation.KSEE3">
                  <p:embed/>
                  <p:pic>
                    <p:nvPicPr>
                      <p:cNvPr id="0" name="图片 9"/>
                      <p:cNvPicPr/>
                      <p:nvPr/>
                    </p:nvPicPr>
                    <p:blipFill>
                      <a:blip r:embed="rId9"/>
                      <a:stretch>
                        <a:fillRect/>
                      </a:stretch>
                    </p:blipFill>
                    <p:spPr>
                      <a:xfrm>
                        <a:off x="8420735" y="2833370"/>
                        <a:ext cx="786960" cy="360000"/>
                      </a:xfrm>
                      <a:prstGeom prst="rect">
                        <a:avLst/>
                      </a:prstGeom>
                      <a:noFill/>
                      <a:ln w="38100">
                        <a:noFill/>
                        <a:miter/>
                      </a:ln>
                    </p:spPr>
                  </p:pic>
                </p:oleObj>
              </mc:Fallback>
            </mc:AlternateContent>
          </a:graphicData>
        </a:graphic>
      </p:graphicFrame>
      <p:graphicFrame>
        <p:nvGraphicFramePr>
          <p:cNvPr id="8" name="对象 -2147482390"/>
          <p:cNvGraphicFramePr>
            <a:graphicFrameLocks noChangeAspect="1"/>
          </p:cNvGraphicFramePr>
          <p:nvPr/>
        </p:nvGraphicFramePr>
        <p:xfrm>
          <a:off x="4717415" y="3506470"/>
          <a:ext cx="3135086" cy="432000"/>
        </p:xfrm>
        <a:graphic>
          <a:graphicData uri="http://schemas.openxmlformats.org/presentationml/2006/ole">
            <mc:AlternateContent xmlns:mc="http://schemas.openxmlformats.org/markup-compatibility/2006">
              <mc:Choice xmlns:v="urn:schemas-microsoft-com:vml" Requires="v">
                <p:oleObj spid="_x0000_s13321" r:id="rId10" imgW="1473200" imgH="203200" progId="Equation.KSEE3">
                  <p:embed/>
                </p:oleObj>
              </mc:Choice>
              <mc:Fallback>
                <p:oleObj r:id="rId10" imgW="1473200" imgH="203200" progId="Equation.KSEE3">
                  <p:embed/>
                  <p:pic>
                    <p:nvPicPr>
                      <p:cNvPr id="0" name="图片 10"/>
                      <p:cNvPicPr/>
                      <p:nvPr/>
                    </p:nvPicPr>
                    <p:blipFill>
                      <a:blip r:embed="rId11"/>
                      <a:stretch>
                        <a:fillRect/>
                      </a:stretch>
                    </p:blipFill>
                    <p:spPr>
                      <a:xfrm>
                        <a:off x="4717415" y="3506470"/>
                        <a:ext cx="3135086" cy="432000"/>
                      </a:xfrm>
                      <a:prstGeom prst="rect">
                        <a:avLst/>
                      </a:prstGeom>
                      <a:noFill/>
                      <a:ln w="38100">
                        <a:noFill/>
                        <a:miter/>
                      </a:ln>
                    </p:spPr>
                  </p:pic>
                </p:oleObj>
              </mc:Fallback>
            </mc:AlternateContent>
          </a:graphicData>
        </a:graphic>
      </p:graphicFrame>
      <p:graphicFrame>
        <p:nvGraphicFramePr>
          <p:cNvPr id="12" name="对象 -2147482393"/>
          <p:cNvGraphicFramePr>
            <a:graphicFrameLocks noChangeAspect="1"/>
          </p:cNvGraphicFramePr>
          <p:nvPr/>
        </p:nvGraphicFramePr>
        <p:xfrm>
          <a:off x="3041650" y="4501515"/>
          <a:ext cx="753745" cy="317500"/>
        </p:xfrm>
        <a:graphic>
          <a:graphicData uri="http://schemas.openxmlformats.org/presentationml/2006/ole">
            <mc:AlternateContent xmlns:mc="http://schemas.openxmlformats.org/markup-compatibility/2006">
              <mc:Choice xmlns:v="urn:schemas-microsoft-com:vml" Requires="v">
                <p:oleObj spid="_x0000_s13322" r:id="rId12" imgW="482600" imgH="203200" progId="Equation.KSEE3">
                  <p:embed/>
                </p:oleObj>
              </mc:Choice>
              <mc:Fallback>
                <p:oleObj r:id="rId12" imgW="482600" imgH="203200" progId="Equation.KSEE3">
                  <p:embed/>
                  <p:pic>
                    <p:nvPicPr>
                      <p:cNvPr id="0" name="图片 3075"/>
                      <p:cNvPicPr/>
                      <p:nvPr/>
                    </p:nvPicPr>
                    <p:blipFill>
                      <a:blip r:embed="rId5"/>
                      <a:stretch>
                        <a:fillRect/>
                      </a:stretch>
                    </p:blipFill>
                    <p:spPr>
                      <a:xfrm>
                        <a:off x="3041650" y="4501515"/>
                        <a:ext cx="753745" cy="317500"/>
                      </a:xfrm>
                      <a:prstGeom prst="rect">
                        <a:avLst/>
                      </a:prstGeom>
                      <a:noFill/>
                      <a:ln w="38100">
                        <a:noFill/>
                        <a:miter/>
                      </a:ln>
                    </p:spPr>
                  </p:pic>
                </p:oleObj>
              </mc:Fallback>
            </mc:AlternateContent>
          </a:graphicData>
        </a:graphic>
      </p:graphicFrame>
      <p:pic>
        <p:nvPicPr>
          <p:cNvPr id="18" name="图片 261"/>
          <p:cNvPicPr>
            <a:picLocks noChangeAspect="1"/>
          </p:cNvPicPr>
          <p:nvPr/>
        </p:nvPicPr>
        <p:blipFill>
          <a:blip r:embed="rId13"/>
          <a:stretch>
            <a:fillRect/>
          </a:stretch>
        </p:blipFill>
        <p:spPr>
          <a:xfrm>
            <a:off x="3303905" y="5036820"/>
            <a:ext cx="7239000" cy="742315"/>
          </a:xfrm>
          <a:prstGeom prst="rect">
            <a:avLst/>
          </a:prstGeom>
          <a:noFill/>
          <a:ln>
            <a:noFill/>
          </a:ln>
        </p:spPr>
      </p:pic>
      <p:sp>
        <p:nvSpPr>
          <p:cNvPr id="14" name="文本框 13"/>
          <p:cNvSpPr txBox="1"/>
          <p:nvPr/>
        </p:nvSpPr>
        <p:spPr>
          <a:xfrm>
            <a:off x="1877060" y="4361815"/>
            <a:ext cx="7813675" cy="1129665"/>
          </a:xfrm>
          <a:prstGeom prst="rect">
            <a:avLst/>
          </a:prstGeom>
          <a:noFill/>
        </p:spPr>
        <p:txBody>
          <a:bodyPr wrap="square" rtlCol="0">
            <a:spAutoFit/>
          </a:bodyPr>
          <a:lstStyle/>
          <a:p>
            <a:pPr defTabSz="1218565" eaLnBrk="1" latinLnBrk="0" hangingPunct="1">
              <a:lnSpc>
                <a:spcPct val="150000"/>
              </a:lnSpc>
              <a:defRPr/>
            </a:pPr>
            <a:r>
              <a:rPr dirty="0">
                <a:solidFill>
                  <a:schemeClr val="tx1">
                    <a:lumMod val="75000"/>
                    <a:lumOff val="25000"/>
                  </a:schemeClr>
                </a:solidFill>
                <a:latin typeface="微软雅黑" panose="020B0503020204020204" pitchFamily="34" charset="-122"/>
                <a:ea typeface="微软雅黑" panose="020B0503020204020204" pitchFamily="34" charset="-122"/>
                <a:sym typeface="+mn-ea"/>
              </a:rPr>
              <a:t>用同态滤波</a:t>
            </a:r>
            <a:r>
              <a:rPr 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dirty="0">
                <a:solidFill>
                  <a:schemeClr val="tx1">
                    <a:lumMod val="75000"/>
                    <a:lumOff val="25000"/>
                  </a:schemeClr>
                </a:solidFill>
                <a:latin typeface="微软雅黑" panose="020B0503020204020204" pitchFamily="34" charset="-122"/>
                <a:ea typeface="微软雅黑" panose="020B0503020204020204" pitchFamily="34" charset="-122"/>
                <a:sym typeface="+mn-ea"/>
              </a:rPr>
              <a:t>对进行滤波的流程如图所示</a:t>
            </a:r>
            <a:r>
              <a:rPr 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endParaRPr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218565">
              <a:lnSpc>
                <a:spcPct val="125000"/>
              </a:lnSpc>
              <a:defRPr/>
            </a:pPr>
            <a:endParaRPr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任意多边形 57"/>
          <p:cNvSpPr>
            <a:spLocks noChangeAspect="1"/>
          </p:cNvSpPr>
          <p:nvPr/>
        </p:nvSpPr>
        <p:spPr>
          <a:xfrm>
            <a:off x="4109861" y="2000630"/>
            <a:ext cx="7962647" cy="2920486"/>
          </a:xfrm>
          <a:prstGeom prst="rect">
            <a:avLst/>
          </a:prstGeom>
          <a:solidFill>
            <a:srgbClr val="2A2B2D"/>
          </a:solidFill>
          <a:ln w="63500">
            <a:noFill/>
          </a:ln>
          <a:effectLst>
            <a:outerShdw blurRad="508000" dist="127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a:p>
        </p:txBody>
      </p:sp>
      <p:sp>
        <p:nvSpPr>
          <p:cNvPr id="30" name="文本框 29"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5029473" y="2907933"/>
            <a:ext cx="4754880" cy="1014730"/>
          </a:xfrm>
          <a:prstGeom prst="rect">
            <a:avLst/>
          </a:prstGeom>
          <a:noFill/>
          <a:effectLst/>
        </p:spPr>
        <p:txBody>
          <a:bodyPr wrap="none" rtlCol="0">
            <a:spAutoFit/>
          </a:bodyPr>
          <a:lstStyle/>
          <a:p>
            <a:pPr algn="l">
              <a:spcAft>
                <a:spcPts val="0"/>
              </a:spcAft>
              <a:defRPr/>
            </a:pPr>
            <a:r>
              <a:rPr lang="zh-CN" altLang="en-US" sz="6000" b="1" dirty="0">
                <a:solidFill>
                  <a:schemeClr val="bg1"/>
                </a:solidFill>
                <a:latin typeface="微软雅黑" panose="020B0503020204020204" pitchFamily="34" charset="-122"/>
                <a:ea typeface="微软雅黑" panose="020B0503020204020204" pitchFamily="34" charset="-122"/>
                <a:sym typeface="+mn-ea"/>
              </a:rPr>
              <a:t>　　小　　结</a:t>
            </a:r>
            <a:endParaRPr lang="zh-CN" altLang="zh-CN" sz="4400" kern="1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KSO_Shape"/>
          <p:cNvSpPr/>
          <p:nvPr/>
        </p:nvSpPr>
        <p:spPr>
          <a:xfrm>
            <a:off x="581025" y="2000885"/>
            <a:ext cx="3396615" cy="2835275"/>
          </a:xfrm>
          <a:prstGeom prst="rect">
            <a:avLst/>
          </a:prstGeom>
          <a:solidFill>
            <a:schemeClr val="accent1"/>
          </a:solidFill>
          <a:ln w="63500">
            <a:noFill/>
          </a:ln>
          <a:effectLst>
            <a:outerShdw blurRad="508000" dist="127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7" name="文本框 6"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663881" y="2911592"/>
            <a:ext cx="3230880" cy="1014730"/>
          </a:xfrm>
          <a:prstGeom prst="rect">
            <a:avLst/>
          </a:prstGeom>
          <a:noFill/>
          <a:effectLst/>
        </p:spPr>
        <p:txBody>
          <a:bodyPr wrap="none" rtlCol="0">
            <a:spAutoFit/>
          </a:bodyPr>
          <a:lstStyle/>
          <a:p>
            <a:pPr algn="ctr">
              <a:spcBef>
                <a:spcPts val="500"/>
              </a:spcBef>
              <a:spcAft>
                <a:spcPts val="0"/>
              </a:spcAft>
              <a:defRPr/>
            </a:pPr>
            <a:r>
              <a:rPr lang="zh-CN" altLang="zh-CN" sz="6000" b="1" kern="100" dirty="0">
                <a:solidFill>
                  <a:schemeClr val="bg1"/>
                </a:solidFill>
                <a:effectLst>
                  <a:outerShdw blurRad="393700" dist="38100" dir="5400000" algn="t" rotWithShape="0">
                    <a:prstClr val="black">
                      <a:alpha val="23000"/>
                    </a:prstClr>
                  </a:outerShdw>
                </a:effectLst>
                <a:latin typeface="微软雅黑" panose="020B0503020204020204" pitchFamily="34" charset="-122"/>
                <a:ea typeface="微软雅黑" panose="020B0503020204020204" pitchFamily="34" charset="-122"/>
                <a:cs typeface="Times New Roman" panose="02020603050405020304" pitchFamily="18" charset="0"/>
              </a:rPr>
              <a:t>第四部分</a:t>
            </a:r>
          </a:p>
        </p:txBody>
      </p:sp>
      <p:sp>
        <p:nvSpPr>
          <p:cNvPr id="3" name="矩形: 圆角 2"/>
          <p:cNvSpPr/>
          <p:nvPr/>
        </p:nvSpPr>
        <p:spPr>
          <a:xfrm>
            <a:off x="4962278" y="2662742"/>
            <a:ext cx="66816" cy="150589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2334031" y="-183501"/>
            <a:ext cx="660785" cy="1134091"/>
            <a:chOff x="12262780" y="-243178"/>
            <a:chExt cx="732036" cy="1256377"/>
          </a:xfrm>
        </p:grpSpPr>
        <p:sp>
          <p:nvSpPr>
            <p:cNvPr id="9" name="椭圆 8"/>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custDataLst>
              <p:tags r:id="rId2"/>
            </p:custDataLst>
          </p:nvPr>
        </p:nvSpPr>
        <p:spPr>
          <a:xfrm>
            <a:off x="957489" y="2116999"/>
            <a:ext cx="10943771" cy="4601757"/>
          </a:xfrm>
          <a:prstGeom prst="roundRect">
            <a:avLst>
              <a:gd name="adj" fmla="val 4249"/>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sp>
        <p:nvSpPr>
          <p:cNvPr id="10" name="任意多边形: 形状 9"/>
          <p:cNvSpPr/>
          <p:nvPr>
            <p:custDataLst>
              <p:tags r:id="rId3"/>
            </p:custDataLst>
          </p:nvPr>
        </p:nvSpPr>
        <p:spPr>
          <a:xfrm>
            <a:off x="381362" y="187325"/>
            <a:ext cx="12096026" cy="775504"/>
          </a:xfrm>
          <a:custGeom>
            <a:avLst/>
            <a:gdLst>
              <a:gd name="connsiteX0" fmla="*/ 0 w 12096026"/>
              <a:gd name="connsiteY0" fmla="*/ 0 h 879200"/>
              <a:gd name="connsiteX1" fmla="*/ 12096026 w 12096026"/>
              <a:gd name="connsiteY1" fmla="*/ 0 h 879200"/>
              <a:gd name="connsiteX2" fmla="*/ 11987519 w 12096026"/>
              <a:gd name="connsiteY2" fmla="*/ 47063 h 879200"/>
              <a:gd name="connsiteX3" fmla="*/ 6048013 w 12096026"/>
              <a:gd name="connsiteY3" fmla="*/ 879200 h 879200"/>
              <a:gd name="connsiteX4" fmla="*/ 108507 w 12096026"/>
              <a:gd name="connsiteY4" fmla="*/ 47063 h 87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026" h="879200">
                <a:moveTo>
                  <a:pt x="0" y="0"/>
                </a:moveTo>
                <a:lnTo>
                  <a:pt x="12096026" y="0"/>
                </a:lnTo>
                <a:lnTo>
                  <a:pt x="11987519" y="47063"/>
                </a:lnTo>
                <a:cubicBezTo>
                  <a:pt x="10700312" y="549115"/>
                  <a:pt x="8520454" y="879200"/>
                  <a:pt x="6048013" y="879200"/>
                </a:cubicBezTo>
                <a:cubicBezTo>
                  <a:pt x="3575573" y="879200"/>
                  <a:pt x="1395714" y="549115"/>
                  <a:pt x="108507" y="47063"/>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sp>
        <p:nvSpPr>
          <p:cNvPr id="12" name="矩形 11"/>
          <p:cNvSpPr/>
          <p:nvPr>
            <p:custDataLst>
              <p:tags r:id="rId4"/>
            </p:custDataLst>
          </p:nvPr>
        </p:nvSpPr>
        <p:spPr>
          <a:xfrm>
            <a:off x="1748249" y="1079328"/>
            <a:ext cx="9362251" cy="775504"/>
          </a:xfrm>
          <a:prstGeom prst="rect">
            <a:avLst/>
          </a:prstGeom>
        </p:spPr>
        <p:txBody>
          <a:bodyPr wrap="square" anchor="b">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20000"/>
              </a:lnSpc>
              <a:spcBef>
                <a:spcPts val="0"/>
              </a:spcBef>
              <a:spcAft>
                <a:spcPts val="0"/>
              </a:spcAft>
              <a:buSzPct val="100000"/>
              <a:buNone/>
            </a:pPr>
            <a:r>
              <a:rPr lang="en-US" altLang="zh-CN" sz="3600" b="1" spc="300">
                <a:solidFill>
                  <a:schemeClr val="tx1">
                    <a:lumMod val="85000"/>
                    <a:lumOff val="15000"/>
                  </a:schemeClr>
                </a:solidFill>
                <a:latin typeface="+mn-ea"/>
              </a:rPr>
              <a:t>ROI</a:t>
            </a:r>
          </a:p>
        </p:txBody>
      </p:sp>
      <p:sp>
        <p:nvSpPr>
          <p:cNvPr id="13" name="矩形 12"/>
          <p:cNvSpPr/>
          <p:nvPr>
            <p:custDataLst>
              <p:tags r:id="rId5"/>
            </p:custDataLst>
          </p:nvPr>
        </p:nvSpPr>
        <p:spPr>
          <a:xfrm>
            <a:off x="1413417" y="2221240"/>
            <a:ext cx="10111926" cy="3715094"/>
          </a:xfrm>
          <a:prstGeom prst="rect">
            <a:avLst/>
          </a:prstGeom>
        </p:spPr>
        <p:txBody>
          <a:bodyPr>
            <a:normAutofit fontScale="3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l" fontAlgn="ctr">
              <a:lnSpc>
                <a:spcPct val="170000"/>
              </a:lnSpc>
              <a:spcBef>
                <a:spcPts val="1000"/>
              </a:spcBef>
              <a:spcAft>
                <a:spcPts val="0"/>
              </a:spcAft>
              <a:buSzPct val="100000"/>
              <a:buFont typeface="Wingdings" panose="05000000000000000000" charset="0"/>
              <a:buNone/>
            </a:pPr>
            <a:r>
              <a:rPr lang="en-US" altLang="zh-CN" sz="2100" spc="150" dirty="0">
                <a:solidFill>
                  <a:schemeClr val="tx1">
                    <a:lumMod val="75000"/>
                    <a:lumOff val="25000"/>
                  </a:schemeClr>
                </a:solidFill>
                <a:latin typeface="Arial" panose="020B0604020202020204" pitchFamily="34" charset="0"/>
                <a:ea typeface="微软雅黑" panose="020B0503020204020204" pitchFamily="34" charset="-122"/>
              </a:rPr>
              <a:t> </a:t>
            </a:r>
            <a:r>
              <a:rPr lang="en-US" altLang="zh-CN" sz="2400" spc="150" dirty="0">
                <a:solidFill>
                  <a:schemeClr val="tx1">
                    <a:lumMod val="75000"/>
                    <a:lumOff val="25000"/>
                  </a:schemeClr>
                </a:solidFill>
                <a:latin typeface="Arial" panose="020B0604020202020204" pitchFamily="34" charset="0"/>
                <a:ea typeface="微软雅黑" panose="020B0503020204020204" pitchFamily="34" charset="-122"/>
              </a:rPr>
              <a:t>    </a:t>
            </a:r>
            <a:r>
              <a:rPr lang="en-US" altLang="zh-CN" sz="8000" spc="150" dirty="0">
                <a:solidFill>
                  <a:schemeClr val="tx1">
                    <a:lumMod val="75000"/>
                    <a:lumOff val="25000"/>
                  </a:schemeClr>
                </a:solidFill>
                <a:latin typeface="+mn-ea"/>
                <a:cs typeface="+mn-ea"/>
              </a:rPr>
              <a:t> </a:t>
            </a:r>
            <a:r>
              <a:rPr lang="zh-CN" altLang="en-US" sz="8000" spc="150" dirty="0">
                <a:solidFill>
                  <a:schemeClr val="tx1">
                    <a:lumMod val="75000"/>
                    <a:lumOff val="25000"/>
                  </a:schemeClr>
                </a:solidFill>
                <a:latin typeface="+mn-ea"/>
                <a:cs typeface="+mn-ea"/>
              </a:rPr>
              <a:t>在本章节中，我们主要介绍了如何对图像进行预处理，包括感兴趣区域（ROI）的截取，图像的变换与校正以及增强图像的具体实现方法。</a:t>
            </a:r>
          </a:p>
          <a:p>
            <a:pPr lvl="0" indent="0" algn="l" fontAlgn="ctr">
              <a:lnSpc>
                <a:spcPct val="170000"/>
              </a:lnSpc>
              <a:spcBef>
                <a:spcPts val="1000"/>
              </a:spcBef>
              <a:spcAft>
                <a:spcPts val="0"/>
              </a:spcAft>
              <a:buSzPct val="100000"/>
              <a:buFont typeface="Wingdings" panose="05000000000000000000" charset="0"/>
              <a:buNone/>
            </a:pPr>
            <a:r>
              <a:rPr lang="zh-CN" altLang="en-US" sz="8000" spc="150" dirty="0">
                <a:solidFill>
                  <a:schemeClr val="tx1">
                    <a:lumMod val="75000"/>
                    <a:lumOff val="25000"/>
                  </a:schemeClr>
                </a:solidFill>
                <a:latin typeface="+mn-ea"/>
                <a:cs typeface="+mn-ea"/>
              </a:rPr>
              <a:t>（1）ROI的截取，主要分为两步：①选择关注区域，②裁剪区域；</a:t>
            </a:r>
          </a:p>
          <a:p>
            <a:pPr lvl="0" indent="0" algn="l" fontAlgn="ctr">
              <a:lnSpc>
                <a:spcPct val="170000"/>
              </a:lnSpc>
              <a:spcBef>
                <a:spcPts val="1000"/>
              </a:spcBef>
              <a:spcAft>
                <a:spcPts val="0"/>
              </a:spcAft>
              <a:buSzPct val="100000"/>
              <a:buFont typeface="Wingdings" panose="05000000000000000000" charset="0"/>
              <a:buNone/>
            </a:pPr>
            <a:r>
              <a:rPr lang="zh-CN" altLang="en-US" sz="8000" spc="150" dirty="0">
                <a:solidFill>
                  <a:schemeClr val="tx1">
                    <a:lumMod val="75000"/>
                    <a:lumOff val="25000"/>
                  </a:schemeClr>
                </a:solidFill>
                <a:latin typeface="+mn-ea"/>
                <a:cs typeface="+mn-ea"/>
              </a:rPr>
              <a:t>（2）图像的变换与校正。</a:t>
            </a:r>
          </a:p>
          <a:p>
            <a:pPr lvl="0" indent="0" algn="l" fontAlgn="ctr">
              <a:lnSpc>
                <a:spcPct val="170000"/>
              </a:lnSpc>
              <a:spcBef>
                <a:spcPts val="1000"/>
              </a:spcBef>
              <a:spcAft>
                <a:spcPts val="0"/>
              </a:spcAft>
              <a:buSzPct val="100000"/>
              <a:buFont typeface="Wingdings" panose="05000000000000000000" charset="0"/>
              <a:buNone/>
            </a:pPr>
            <a:r>
              <a:rPr lang="zh-CN" altLang="en-US" sz="8000" spc="150" dirty="0">
                <a:solidFill>
                  <a:schemeClr val="tx1">
                    <a:lumMod val="75000"/>
                    <a:lumOff val="25000"/>
                  </a:schemeClr>
                </a:solidFill>
                <a:latin typeface="+mn-ea"/>
                <a:cs typeface="+mn-ea"/>
              </a:rPr>
              <a:t>（3）增强图像的具体实现。</a:t>
            </a:r>
          </a:p>
        </p:txBody>
      </p:sp>
      <p:sp>
        <p:nvSpPr>
          <p:cNvPr id="2" name="任意多边形: 形状 8"/>
          <p:cNvSpPr/>
          <p:nvPr>
            <p:custDataLst>
              <p:tags r:id="rId6"/>
            </p:custDataLst>
          </p:nvPr>
        </p:nvSpPr>
        <p:spPr>
          <a:xfrm>
            <a:off x="381362" y="187325"/>
            <a:ext cx="12096026" cy="630152"/>
          </a:xfrm>
          <a:custGeom>
            <a:avLst/>
            <a:gdLst>
              <a:gd name="connsiteX0" fmla="*/ 0 w 12096026"/>
              <a:gd name="connsiteY0" fmla="*/ 0 h 879200"/>
              <a:gd name="connsiteX1" fmla="*/ 12096026 w 12096026"/>
              <a:gd name="connsiteY1" fmla="*/ 0 h 879200"/>
              <a:gd name="connsiteX2" fmla="*/ 11987519 w 12096026"/>
              <a:gd name="connsiteY2" fmla="*/ 47063 h 879200"/>
              <a:gd name="connsiteX3" fmla="*/ 6048013 w 12096026"/>
              <a:gd name="connsiteY3" fmla="*/ 879200 h 879200"/>
              <a:gd name="connsiteX4" fmla="*/ 108507 w 12096026"/>
              <a:gd name="connsiteY4" fmla="*/ 47063 h 87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026" h="879200">
                <a:moveTo>
                  <a:pt x="0" y="0"/>
                </a:moveTo>
                <a:lnTo>
                  <a:pt x="12096026" y="0"/>
                </a:lnTo>
                <a:lnTo>
                  <a:pt x="11987519" y="47063"/>
                </a:lnTo>
                <a:cubicBezTo>
                  <a:pt x="10700312" y="549115"/>
                  <a:pt x="8520454" y="879200"/>
                  <a:pt x="6048013" y="879200"/>
                </a:cubicBezTo>
                <a:cubicBezTo>
                  <a:pt x="3575573" y="879200"/>
                  <a:pt x="1395714" y="549115"/>
                  <a:pt x="108507" y="4706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p:cNvGrpSpPr/>
          <p:nvPr>
            <p:custDataLst>
              <p:tags r:id="rId7"/>
            </p:custDataLst>
          </p:nvPr>
        </p:nvGrpSpPr>
        <p:grpSpPr>
          <a:xfrm>
            <a:off x="11190325" y="1337944"/>
            <a:ext cx="590026" cy="392892"/>
            <a:chOff x="7077800" y="1423980"/>
            <a:chExt cx="720000" cy="479441"/>
          </a:xfrm>
          <a:solidFill>
            <a:schemeClr val="accent1">
              <a:lumMod val="20000"/>
              <a:lumOff val="80000"/>
            </a:schemeClr>
          </a:solidFill>
        </p:grpSpPr>
        <p:sp>
          <p:nvSpPr>
            <p:cNvPr id="15" name="任意多边形: 形状 12"/>
            <p:cNvSpPr>
              <a:spLocks noChangeAspect="1"/>
            </p:cNvSpPr>
            <p:nvPr>
              <p:custDataLst>
                <p:tags r:id="rId11"/>
              </p:custDataLst>
            </p:nvPr>
          </p:nvSpPr>
          <p:spPr>
            <a:xfrm>
              <a:off x="7077800" y="1423980"/>
              <a:ext cx="311296" cy="479441"/>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任意多边形: 形状 13"/>
            <p:cNvSpPr>
              <a:spLocks noChangeAspect="1"/>
            </p:cNvSpPr>
            <p:nvPr>
              <p:custDataLst>
                <p:tags r:id="rId12"/>
              </p:custDataLst>
            </p:nvPr>
          </p:nvSpPr>
          <p:spPr>
            <a:xfrm>
              <a:off x="7486504" y="1423980"/>
              <a:ext cx="311296" cy="479441"/>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 name="组合 16"/>
          <p:cNvGrpSpPr/>
          <p:nvPr>
            <p:custDataLst>
              <p:tags r:id="rId8"/>
            </p:custDataLst>
          </p:nvPr>
        </p:nvGrpSpPr>
        <p:grpSpPr>
          <a:xfrm flipH="1" flipV="1">
            <a:off x="1078399" y="1337944"/>
            <a:ext cx="590026" cy="392892"/>
            <a:chOff x="7077800" y="1423980"/>
            <a:chExt cx="720000" cy="479441"/>
          </a:xfrm>
          <a:solidFill>
            <a:schemeClr val="accent1">
              <a:lumMod val="20000"/>
              <a:lumOff val="80000"/>
            </a:schemeClr>
          </a:solidFill>
        </p:grpSpPr>
        <p:sp>
          <p:nvSpPr>
            <p:cNvPr id="18" name="任意多边形: 形状 15"/>
            <p:cNvSpPr>
              <a:spLocks noChangeAspect="1"/>
            </p:cNvSpPr>
            <p:nvPr>
              <p:custDataLst>
                <p:tags r:id="rId9"/>
              </p:custDataLst>
            </p:nvPr>
          </p:nvSpPr>
          <p:spPr>
            <a:xfrm>
              <a:off x="7077800" y="1423980"/>
              <a:ext cx="311296" cy="479441"/>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任意多边形: 形状 16"/>
            <p:cNvSpPr>
              <a:spLocks noChangeAspect="1"/>
            </p:cNvSpPr>
            <p:nvPr>
              <p:custDataLst>
                <p:tags r:id="rId10"/>
              </p:custDataLst>
            </p:nvPr>
          </p:nvSpPr>
          <p:spPr>
            <a:xfrm>
              <a:off x="7486504" y="1423980"/>
              <a:ext cx="311296" cy="479441"/>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prestige"/>
      </p:transition>
    </mc:Choice>
    <mc:Fallback xmlns="">
      <p:transition spd="slow" advClick="0">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箭头: 五边形 38"/>
          <p:cNvSpPr/>
          <p:nvPr/>
        </p:nvSpPr>
        <p:spPr>
          <a:xfrm>
            <a:off x="0" y="264795"/>
            <a:ext cx="2160905" cy="76327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431415" y="1809750"/>
            <a:ext cx="8531860" cy="3553460"/>
          </a:xfrm>
          <a:prstGeom prst="rect">
            <a:avLst/>
          </a:prstGeom>
          <a:effectLst/>
        </p:spPr>
        <p:txBody>
          <a:bodyPr wrap="square">
            <a:spAutoFit/>
          </a:bodyPr>
          <a:lstStyle/>
          <a:p>
            <a:pPr algn="l" defTabSz="1218565">
              <a:lnSpc>
                <a:spcPct val="125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6.1 什么是图像增强？它包含哪些内容？</a:t>
            </a:r>
          </a:p>
          <a:p>
            <a:pPr algn="l" defTabSz="1218565">
              <a:lnSpc>
                <a:spcPct val="125000"/>
              </a:lnSpc>
              <a:defRPr/>
            </a:pPr>
            <a:endParaRPr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defTabSz="1218565">
              <a:lnSpc>
                <a:spcPct val="125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6.2 图像滤波的主要目的是什么？主要方法有哪些？</a:t>
            </a:r>
          </a:p>
          <a:p>
            <a:pPr algn="l" defTabSz="1218565">
              <a:lnSpc>
                <a:spcPct val="125000"/>
              </a:lnSpc>
              <a:defRPr/>
            </a:pPr>
            <a:endParaRPr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defTabSz="1218565">
              <a:lnSpc>
                <a:spcPct val="125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6.3 什么是图像平滑？试简述均值滤波和中值滤波的区别。</a:t>
            </a:r>
          </a:p>
          <a:p>
            <a:pPr algn="l" defTabSz="1218565">
              <a:lnSpc>
                <a:spcPct val="125000"/>
              </a:lnSpc>
              <a:defRPr/>
            </a:pPr>
            <a:endParaRPr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defTabSz="1218565">
              <a:lnSpc>
                <a:spcPct val="125000"/>
              </a:lnSpc>
              <a:defRPr/>
            </a:pPr>
            <a:r>
              <a:rPr sz="2000" dirty="0">
                <a:solidFill>
                  <a:schemeClr val="tx1">
                    <a:lumMod val="75000"/>
                    <a:lumOff val="25000"/>
                  </a:schemeClr>
                </a:solidFill>
                <a:latin typeface="微软雅黑" panose="020B0503020204020204" pitchFamily="34" charset="-122"/>
                <a:ea typeface="微软雅黑" panose="020B0503020204020204" pitchFamily="34" charset="-122"/>
              </a:rPr>
              <a:t>6.4 什么是图像锐化？图像锐化有几种方法？</a:t>
            </a:r>
          </a:p>
          <a:p>
            <a:pPr algn="l" defTabSz="1218565">
              <a:lnSpc>
                <a:spcPct val="125000"/>
              </a:lnSpc>
              <a:defRPr/>
            </a:pPr>
            <a:endParaRPr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defTabSz="1218565">
              <a:lnSpc>
                <a:spcPct val="125000"/>
              </a:lnSpc>
              <a:defRPr/>
            </a:pPr>
            <a:endParaRPr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197485" y="353060"/>
            <a:ext cx="1868805" cy="587375"/>
          </a:xfrm>
          <a:prstGeom prst="rect">
            <a:avLst/>
          </a:prstGeom>
          <a:noFill/>
        </p:spPr>
        <p:txBody>
          <a:bodyPr wrap="square" lIns="96434" tIns="48217" rIns="96434" bIns="48217" rtlCol="0">
            <a:spAutoFit/>
          </a:bodyPr>
          <a:lstStyle/>
          <a:p>
            <a:pPr defTabSz="964565"/>
            <a:r>
              <a:rPr lang="zh-CN" altLang="en-US" sz="3200" b="1" dirty="0">
                <a:solidFill>
                  <a:schemeClr val="bg1"/>
                </a:solidFill>
                <a:latin typeface="微软雅黑" panose="020B0503020204020204" pitchFamily="34" charset="-122"/>
                <a:ea typeface="微软雅黑" panose="020B0503020204020204" pitchFamily="34" charset="-122"/>
                <a:cs typeface="+mn-ea"/>
                <a:sym typeface="+mn-lt"/>
              </a:rPr>
              <a:t>习　题</a:t>
            </a:r>
          </a:p>
        </p:txBody>
      </p:sp>
      <p:grpSp>
        <p:nvGrpSpPr>
          <p:cNvPr id="40" name="组合 39"/>
          <p:cNvGrpSpPr/>
          <p:nvPr/>
        </p:nvGrpSpPr>
        <p:grpSpPr>
          <a:xfrm>
            <a:off x="12334031" y="-183501"/>
            <a:ext cx="660785" cy="1134091"/>
            <a:chOff x="12262780" y="-243178"/>
            <a:chExt cx="732036" cy="1256377"/>
          </a:xfrm>
        </p:grpSpPr>
        <p:sp>
          <p:nvSpPr>
            <p:cNvPr id="41" name="椭圆 40"/>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椭圆 23"/>
          <p:cNvSpPr/>
          <p:nvPr/>
        </p:nvSpPr>
        <p:spPr>
          <a:xfrm>
            <a:off x="2659856" y="1523812"/>
            <a:ext cx="5881688" cy="76200"/>
          </a:xfrm>
          <a:prstGeom prst="ellipse">
            <a:avLst/>
          </a:prstGeom>
          <a:gradFill>
            <a:gsLst>
              <a:gs pos="0">
                <a:schemeClr val="accent1"/>
              </a:gs>
              <a:gs pos="100000">
                <a:srgbClr val="FB2E05"/>
              </a:gs>
            </a:gsLst>
            <a:lin ang="0" scaled="0"/>
          </a:gradFill>
          <a:ln>
            <a:noFill/>
          </a:ln>
          <a:effectLst>
            <a:outerShdw blurRad="279400" dist="635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2659856" y="5286822"/>
            <a:ext cx="5881688" cy="76200"/>
          </a:xfrm>
          <a:prstGeom prst="ellipse">
            <a:avLst/>
          </a:prstGeom>
          <a:gradFill>
            <a:gsLst>
              <a:gs pos="0">
                <a:schemeClr val="accent1"/>
              </a:gs>
              <a:gs pos="100000">
                <a:srgbClr val="FB2E05"/>
              </a:gs>
            </a:gsLst>
            <a:lin ang="0" scaled="0"/>
          </a:gradFill>
          <a:ln>
            <a:noFill/>
          </a:ln>
          <a:effectLst>
            <a:outerShdw blurRad="279400" dist="635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5831838" cy="7232650"/>
          </a:xfrm>
          <a:prstGeom prst="rect">
            <a:avLst/>
          </a:prstGeom>
          <a:solidFill>
            <a:srgbClr val="F1BE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831838" y="0"/>
            <a:ext cx="7026912" cy="7232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奥特曼 - Remember (Original Mix)">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4097" y="303957"/>
            <a:ext cx="609600" cy="609600"/>
          </a:xfrm>
          <a:prstGeom prst="rect">
            <a:avLst/>
          </a:prstGeom>
        </p:spPr>
      </p:pic>
      <p:sp>
        <p:nvSpPr>
          <p:cNvPr id="3" name="矩形 2"/>
          <p:cNvSpPr/>
          <p:nvPr/>
        </p:nvSpPr>
        <p:spPr>
          <a:xfrm>
            <a:off x="614408" y="824781"/>
            <a:ext cx="11593304" cy="5583088"/>
          </a:xfrm>
          <a:prstGeom prst="rect">
            <a:avLst/>
          </a:prstGeom>
          <a:noFill/>
          <a:ln w="31750">
            <a:gradFill flip="none" rotWithShape="1">
              <a:gsLst>
                <a:gs pos="46000">
                  <a:srgbClr val="F1BE08"/>
                </a:gs>
                <a:gs pos="44000">
                  <a:srgbClr val="18191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66"/>
          <p:cNvSpPr txBox="1">
            <a:spLocks noChangeArrowheads="1"/>
          </p:cNvSpPr>
          <p:nvPr/>
        </p:nvSpPr>
        <p:spPr bwMode="auto">
          <a:xfrm>
            <a:off x="3514451" y="3904357"/>
            <a:ext cx="5202065"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a:r>
              <a:rPr lang="en-US" altLang="zh-CN" sz="2800" spc="300" dirty="0">
                <a:solidFill>
                  <a:schemeClr val="bg1"/>
                </a:solidFill>
                <a:latin typeface="微软雅黑" panose="020B0503020204020204" pitchFamily="34" charset="-122"/>
                <a:ea typeface="微软雅黑" panose="020B0503020204020204" pitchFamily="34" charset="-122"/>
              </a:rPr>
              <a:t>THANKS FOR LISTENIGN</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3626332" y="3870215"/>
            <a:ext cx="4741767" cy="0"/>
          </a:xfrm>
          <a:prstGeom prst="line">
            <a:avLst/>
          </a:prstGeom>
          <a:ln w="38100" cap="rnd" cmpd="sng">
            <a:gradFill flip="none" rotWithShape="1">
              <a:gsLst>
                <a:gs pos="100000">
                  <a:srgbClr val="FFC000">
                    <a:alpha val="0"/>
                  </a:srgbClr>
                </a:gs>
                <a:gs pos="0">
                  <a:srgbClr val="FFC000"/>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3421778" y="2456501"/>
            <a:ext cx="5264070" cy="1446550"/>
            <a:chOff x="6379598" y="2106796"/>
            <a:chExt cx="5264070" cy="1446550"/>
          </a:xfrm>
        </p:grpSpPr>
        <p:sp>
          <p:nvSpPr>
            <p:cNvPr id="5" name="文本框 4"/>
            <p:cNvSpPr txBox="1"/>
            <p:nvPr/>
          </p:nvSpPr>
          <p:spPr>
            <a:xfrm>
              <a:off x="6379598" y="2106796"/>
              <a:ext cx="131318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buNone/>
                <a:defRPr sz="7200" b="1">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defRPr sz="1300"/>
              </a:lvl2pPr>
              <a:lvl3pPr marL="1143000" indent="-228600">
                <a:defRPr sz="1300"/>
              </a:lvl3pPr>
              <a:lvl4pPr marL="1600200" indent="-228600">
                <a:defRPr sz="1300"/>
              </a:lvl4pPr>
              <a:lvl5pPr marL="2057400" indent="-228600">
                <a:defRPr sz="1300"/>
              </a:lvl5pPr>
              <a:lvl6pPr marL="2514600" indent="-228600" defTabSz="685800" eaLnBrk="0" fontAlgn="base" hangingPunct="0">
                <a:spcBef>
                  <a:spcPct val="0"/>
                </a:spcBef>
                <a:spcAft>
                  <a:spcPct val="0"/>
                </a:spcAft>
                <a:defRPr sz="1300"/>
              </a:lvl6pPr>
              <a:lvl7pPr marL="2971800" indent="-228600" defTabSz="685800" eaLnBrk="0" fontAlgn="base" hangingPunct="0">
                <a:spcBef>
                  <a:spcPct val="0"/>
                </a:spcBef>
                <a:spcAft>
                  <a:spcPct val="0"/>
                </a:spcAft>
                <a:defRPr sz="1300"/>
              </a:lvl7pPr>
              <a:lvl8pPr marL="3429000" indent="-228600" defTabSz="685800" eaLnBrk="0" fontAlgn="base" hangingPunct="0">
                <a:spcBef>
                  <a:spcPct val="0"/>
                </a:spcBef>
                <a:spcAft>
                  <a:spcPct val="0"/>
                </a:spcAft>
                <a:defRPr sz="1300"/>
              </a:lvl8pPr>
              <a:lvl9pPr marL="3886200" indent="-228600" defTabSz="685800" eaLnBrk="0" fontAlgn="base" hangingPunct="0">
                <a:spcBef>
                  <a:spcPct val="0"/>
                </a:spcBef>
                <a:spcAft>
                  <a:spcPct val="0"/>
                </a:spcAft>
                <a:defRPr sz="1300"/>
              </a:lvl9pPr>
            </a:lstStyle>
            <a:p>
              <a:r>
                <a:rPr lang="zh-CN" altLang="en-US" sz="8800" dirty="0">
                  <a:gradFill flip="none" rotWithShape="1">
                    <a:gsLst>
                      <a:gs pos="50000">
                        <a:schemeClr val="bg1"/>
                      </a:gs>
                      <a:gs pos="100000">
                        <a:schemeClr val="bg1">
                          <a:alpha val="0"/>
                        </a:schemeClr>
                      </a:gs>
                    </a:gsLst>
                    <a:lin ang="0" scaled="1"/>
                    <a:tileRect/>
                  </a:gradFill>
                </a:rPr>
                <a:t>谢</a:t>
              </a:r>
            </a:p>
          </p:txBody>
        </p:sp>
        <p:sp>
          <p:nvSpPr>
            <p:cNvPr id="6" name="文本框 5"/>
            <p:cNvSpPr txBox="1"/>
            <p:nvPr/>
          </p:nvSpPr>
          <p:spPr>
            <a:xfrm>
              <a:off x="7696561" y="2106796"/>
              <a:ext cx="131318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buNone/>
                <a:defRPr sz="7200" b="1">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defRPr sz="1300"/>
              </a:lvl2pPr>
              <a:lvl3pPr marL="1143000" indent="-228600">
                <a:defRPr sz="1300"/>
              </a:lvl3pPr>
              <a:lvl4pPr marL="1600200" indent="-228600">
                <a:defRPr sz="1300"/>
              </a:lvl4pPr>
              <a:lvl5pPr marL="2057400" indent="-228600">
                <a:defRPr sz="1300"/>
              </a:lvl5pPr>
              <a:lvl6pPr marL="2514600" indent="-228600" defTabSz="685800" eaLnBrk="0" fontAlgn="base" hangingPunct="0">
                <a:spcBef>
                  <a:spcPct val="0"/>
                </a:spcBef>
                <a:spcAft>
                  <a:spcPct val="0"/>
                </a:spcAft>
                <a:defRPr sz="1300"/>
              </a:lvl6pPr>
              <a:lvl7pPr marL="2971800" indent="-228600" defTabSz="685800" eaLnBrk="0" fontAlgn="base" hangingPunct="0">
                <a:spcBef>
                  <a:spcPct val="0"/>
                </a:spcBef>
                <a:spcAft>
                  <a:spcPct val="0"/>
                </a:spcAft>
                <a:defRPr sz="1300"/>
              </a:lvl7pPr>
              <a:lvl8pPr marL="3429000" indent="-228600" defTabSz="685800" eaLnBrk="0" fontAlgn="base" hangingPunct="0">
                <a:spcBef>
                  <a:spcPct val="0"/>
                </a:spcBef>
                <a:spcAft>
                  <a:spcPct val="0"/>
                </a:spcAft>
                <a:defRPr sz="1300"/>
              </a:lvl8pPr>
              <a:lvl9pPr marL="3886200" indent="-228600" defTabSz="685800" eaLnBrk="0" fontAlgn="base" hangingPunct="0">
                <a:spcBef>
                  <a:spcPct val="0"/>
                </a:spcBef>
                <a:spcAft>
                  <a:spcPct val="0"/>
                </a:spcAft>
                <a:defRPr sz="1300"/>
              </a:lvl9pPr>
            </a:lstStyle>
            <a:p>
              <a:r>
                <a:rPr lang="zh-CN" altLang="en-US" sz="8800" dirty="0">
                  <a:gradFill flip="none" rotWithShape="1">
                    <a:gsLst>
                      <a:gs pos="50000">
                        <a:schemeClr val="bg1"/>
                      </a:gs>
                      <a:gs pos="100000">
                        <a:schemeClr val="bg1">
                          <a:alpha val="0"/>
                        </a:schemeClr>
                      </a:gs>
                    </a:gsLst>
                    <a:lin ang="0" scaled="1"/>
                    <a:tileRect/>
                  </a:gradFill>
                </a:rPr>
                <a:t>谢</a:t>
              </a:r>
            </a:p>
          </p:txBody>
        </p:sp>
        <p:sp>
          <p:nvSpPr>
            <p:cNvPr id="8" name="文本框 7"/>
            <p:cNvSpPr txBox="1"/>
            <p:nvPr/>
          </p:nvSpPr>
          <p:spPr>
            <a:xfrm>
              <a:off x="9013524" y="2106796"/>
              <a:ext cx="131318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buNone/>
                <a:defRPr sz="7200" b="1">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defRPr sz="1300"/>
              </a:lvl2pPr>
              <a:lvl3pPr marL="1143000" indent="-228600">
                <a:defRPr sz="1300"/>
              </a:lvl3pPr>
              <a:lvl4pPr marL="1600200" indent="-228600">
                <a:defRPr sz="1300"/>
              </a:lvl4pPr>
              <a:lvl5pPr marL="2057400" indent="-228600">
                <a:defRPr sz="1300"/>
              </a:lvl5pPr>
              <a:lvl6pPr marL="2514600" indent="-228600" defTabSz="685800" eaLnBrk="0" fontAlgn="base" hangingPunct="0">
                <a:spcBef>
                  <a:spcPct val="0"/>
                </a:spcBef>
                <a:spcAft>
                  <a:spcPct val="0"/>
                </a:spcAft>
                <a:defRPr sz="1300"/>
              </a:lvl6pPr>
              <a:lvl7pPr marL="2971800" indent="-228600" defTabSz="685800" eaLnBrk="0" fontAlgn="base" hangingPunct="0">
                <a:spcBef>
                  <a:spcPct val="0"/>
                </a:spcBef>
                <a:spcAft>
                  <a:spcPct val="0"/>
                </a:spcAft>
                <a:defRPr sz="1300"/>
              </a:lvl7pPr>
              <a:lvl8pPr marL="3429000" indent="-228600" defTabSz="685800" eaLnBrk="0" fontAlgn="base" hangingPunct="0">
                <a:spcBef>
                  <a:spcPct val="0"/>
                </a:spcBef>
                <a:spcAft>
                  <a:spcPct val="0"/>
                </a:spcAft>
                <a:defRPr sz="1300"/>
              </a:lvl8pPr>
              <a:lvl9pPr marL="3886200" indent="-228600" defTabSz="685800" eaLnBrk="0" fontAlgn="base" hangingPunct="0">
                <a:spcBef>
                  <a:spcPct val="0"/>
                </a:spcBef>
                <a:spcAft>
                  <a:spcPct val="0"/>
                </a:spcAft>
                <a:defRPr sz="1300"/>
              </a:lvl9pPr>
            </a:lstStyle>
            <a:p>
              <a:r>
                <a:rPr lang="zh-CN" altLang="en-US" sz="8800" dirty="0">
                  <a:gradFill flip="none" rotWithShape="1">
                    <a:gsLst>
                      <a:gs pos="50000">
                        <a:schemeClr val="bg1"/>
                      </a:gs>
                      <a:gs pos="100000">
                        <a:schemeClr val="bg1">
                          <a:alpha val="0"/>
                        </a:schemeClr>
                      </a:gs>
                    </a:gsLst>
                    <a:lin ang="0" scaled="1"/>
                    <a:tileRect/>
                  </a:gradFill>
                </a:rPr>
                <a:t>聆</a:t>
              </a:r>
            </a:p>
          </p:txBody>
        </p:sp>
        <p:sp>
          <p:nvSpPr>
            <p:cNvPr id="15" name="文本框 14"/>
            <p:cNvSpPr txBox="1"/>
            <p:nvPr/>
          </p:nvSpPr>
          <p:spPr>
            <a:xfrm>
              <a:off x="10330488" y="2106796"/>
              <a:ext cx="131318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buNone/>
                <a:defRPr sz="7200" b="1">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defRPr sz="1300"/>
              </a:lvl2pPr>
              <a:lvl3pPr marL="1143000" indent="-228600">
                <a:defRPr sz="1300"/>
              </a:lvl3pPr>
              <a:lvl4pPr marL="1600200" indent="-228600">
                <a:defRPr sz="1300"/>
              </a:lvl4pPr>
              <a:lvl5pPr marL="2057400" indent="-228600">
                <a:defRPr sz="1300"/>
              </a:lvl5pPr>
              <a:lvl6pPr marL="2514600" indent="-228600" defTabSz="685800" eaLnBrk="0" fontAlgn="base" hangingPunct="0">
                <a:spcBef>
                  <a:spcPct val="0"/>
                </a:spcBef>
                <a:spcAft>
                  <a:spcPct val="0"/>
                </a:spcAft>
                <a:defRPr sz="1300"/>
              </a:lvl6pPr>
              <a:lvl7pPr marL="2971800" indent="-228600" defTabSz="685800" eaLnBrk="0" fontAlgn="base" hangingPunct="0">
                <a:spcBef>
                  <a:spcPct val="0"/>
                </a:spcBef>
                <a:spcAft>
                  <a:spcPct val="0"/>
                </a:spcAft>
                <a:defRPr sz="1300"/>
              </a:lvl7pPr>
              <a:lvl8pPr marL="3429000" indent="-228600" defTabSz="685800" eaLnBrk="0" fontAlgn="base" hangingPunct="0">
                <a:spcBef>
                  <a:spcPct val="0"/>
                </a:spcBef>
                <a:spcAft>
                  <a:spcPct val="0"/>
                </a:spcAft>
                <a:defRPr sz="1300"/>
              </a:lvl8pPr>
              <a:lvl9pPr marL="3886200" indent="-228600" defTabSz="685800" eaLnBrk="0" fontAlgn="base" hangingPunct="0">
                <a:spcBef>
                  <a:spcPct val="0"/>
                </a:spcBef>
                <a:spcAft>
                  <a:spcPct val="0"/>
                </a:spcAft>
                <a:defRPr sz="1300"/>
              </a:lvl9pPr>
            </a:lstStyle>
            <a:p>
              <a:r>
                <a:rPr lang="zh-CN" altLang="en-US" sz="8800" dirty="0">
                  <a:gradFill flip="none" rotWithShape="1">
                    <a:gsLst>
                      <a:gs pos="50000">
                        <a:schemeClr val="bg1"/>
                      </a:gs>
                      <a:gs pos="100000">
                        <a:schemeClr val="bg1">
                          <a:alpha val="0"/>
                        </a:schemeClr>
                      </a:gs>
                    </a:gsLst>
                    <a:lin ang="0" scaled="1"/>
                    <a:tileRect/>
                  </a:gradFill>
                </a:rPr>
                <a:t>听</a:t>
              </a:r>
            </a:p>
          </p:txBody>
        </p:sp>
      </p:grpSp>
    </p:spTree>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1" presetClass="entr" presetSubtype="2"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heel(2)">
                                      <p:cBhvr>
                                        <p:cTn id="16" dur="1250"/>
                                        <p:tgtEl>
                                          <p:spTgt spid="3"/>
                                        </p:tgtEl>
                                      </p:cBhvr>
                                    </p:animEffect>
                                  </p:childTnLst>
                                </p:cTn>
                              </p:par>
                            </p:childTnLst>
                          </p:cTn>
                        </p:par>
                        <p:par>
                          <p:cTn id="17" fill="hold">
                            <p:stCondLst>
                              <p:cond delay="2000"/>
                            </p:stCondLst>
                            <p:childTnLst>
                              <p:par>
                                <p:cTn id="18" presetID="22" presetClass="entr" presetSubtype="8"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750"/>
                                        <p:tgtEl>
                                          <p:spTgt spid="9"/>
                                        </p:tgtEl>
                                      </p:cBhvr>
                                    </p:animEffect>
                                  </p:childTnLst>
                                </p:cTn>
                              </p:par>
                            </p:childTnLst>
                          </p:cTn>
                        </p:par>
                        <p:par>
                          <p:cTn id="21" fill="hold">
                            <p:stCondLst>
                              <p:cond delay="3000"/>
                            </p:stCondLst>
                            <p:childTnLst>
                              <p:par>
                                <p:cTn id="22" presetID="22" presetClass="entr" presetSubtype="8"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53" presetClass="entr" presetSubtype="16" fill="hold" grpId="0" nodeType="withEffect">
                                  <p:stCondLst>
                                    <p:cond delay="200"/>
                                  </p:stCondLst>
                                  <p:iterate type="lt">
                                    <p:tmPct val="10000"/>
                                  </p:iterate>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par>
                          <p:cTn id="30" fill="hold">
                            <p:stCondLst>
                              <p:cond delay="4400"/>
                            </p:stCondLst>
                            <p:childTnLst>
                              <p:par>
                                <p:cTn id="31" presetID="1" presetClass="mediacall" presetSubtype="0" fill="hold" nodeType="afterEffect">
                                  <p:stCondLst>
                                    <p:cond delay="0"/>
                                  </p:stCondLst>
                                  <p:childTnLst>
                                    <p:cmd type="call" cmd="playFrom(0.0)">
                                      <p:cBhvr>
                                        <p:cTn id="32"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mute="1" numSld="999" showWhenStopped="0">
                <p:cTn id="33" repeatCount="indefinite" fill="remove" display="0">
                  <p:stCondLst>
                    <p:cond delay="indefinite"/>
                  </p:stCondLst>
                  <p:endCondLst>
                    <p:cond evt="onStopAudio" delay="0">
                      <p:tgtEl>
                        <p:sldTgt/>
                      </p:tgtEl>
                    </p:cond>
                  </p:endCondLst>
                </p:cTn>
                <p:tgtEl>
                  <p:spTgt spid="2"/>
                </p:tgtEl>
              </p:cMediaNode>
            </p:audio>
          </p:childTnLst>
        </p:cTn>
      </p:par>
    </p:tnLst>
    <p:bldLst>
      <p:bldP spid="4" grpId="0" animBg="1"/>
      <p:bldP spid="12" grpId="0" animBg="1"/>
      <p:bldP spid="3" grpId="0" animBg="1"/>
      <p:bldP spid="10"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91770" y="982345"/>
            <a:ext cx="11692890" cy="5862320"/>
          </a:xfrm>
          <a:prstGeom prst="rect">
            <a:avLst/>
          </a:prstGeom>
          <a:solidFill>
            <a:schemeClr val="tx2">
              <a:lumMod val="60000"/>
              <a:lumOff val="40000"/>
            </a:schemeClr>
          </a:solidFill>
          <a:ln>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l" defTabSz="1218565" eaLnBrk="1" latinLnBrk="0" hangingPunct="1">
              <a:lnSpc>
                <a:spcPts val="3000"/>
              </a:lnSpc>
              <a:defRPr/>
            </a:pPr>
            <a:r>
              <a:rPr sz="1800" dirty="0">
                <a:solidFill>
                  <a:schemeClr val="bg1"/>
                </a:solidFill>
                <a:latin typeface="Times New Roman" panose="02020603050405020304" pitchFamily="18" charset="0"/>
                <a:cs typeface="Times New Roman" panose="02020603050405020304" pitchFamily="18" charset="0"/>
                <a:sym typeface="+mn-ea"/>
              </a:rPr>
              <a:t>*</a:t>
            </a:r>
            <a:r>
              <a:rPr sz="18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关闭窗口　</a:t>
            </a:r>
          </a:p>
          <a:p>
            <a:pPr algn="l" defTabSz="1218565" eaLnBrk="1" latinLnBrk="0" hangingPunct="1">
              <a:lnSpc>
                <a:spcPts val="3000"/>
              </a:lnSpc>
              <a:defRPr/>
            </a:pPr>
            <a:r>
              <a:rPr sz="18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dev_close_window ( )</a:t>
            </a:r>
          </a:p>
          <a:p>
            <a:pPr algn="l" defTabSz="1218565" eaLnBrk="1" latinLnBrk="0" hangingPunct="1">
              <a:lnSpc>
                <a:spcPts val="3000"/>
              </a:lnSpc>
              <a:defRPr/>
            </a:pPr>
            <a:r>
              <a:rPr sz="1800" dirty="0">
                <a:solidFill>
                  <a:schemeClr val="bg1"/>
                </a:solidFill>
                <a:latin typeface="Times New Roman" panose="02020603050405020304" pitchFamily="18" charset="0"/>
                <a:cs typeface="Times New Roman" panose="02020603050405020304" pitchFamily="18" charset="0"/>
                <a:sym typeface="+mn-ea"/>
              </a:rPr>
              <a:t>*</a:t>
            </a:r>
            <a:r>
              <a:rPr sz="18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读取图像　</a:t>
            </a:r>
          </a:p>
          <a:p>
            <a:pPr algn="l" defTabSz="1218565" eaLnBrk="1" latinLnBrk="0" hangingPunct="1">
              <a:lnSpc>
                <a:spcPts val="3000"/>
              </a:lnSpc>
              <a:defRPr/>
            </a:pPr>
            <a:r>
              <a:rPr sz="18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read_image (Clip, 'clip')</a:t>
            </a:r>
          </a:p>
          <a:p>
            <a:pPr algn="l" defTabSz="1218565" eaLnBrk="1" latinLnBrk="0" hangingPunct="1">
              <a:lnSpc>
                <a:spcPts val="3000"/>
              </a:lnSpc>
              <a:defRPr/>
            </a:pPr>
            <a:r>
              <a:rPr sz="1800" dirty="0">
                <a:solidFill>
                  <a:schemeClr val="bg1"/>
                </a:solidFill>
                <a:latin typeface="Times New Roman" panose="02020603050405020304" pitchFamily="18" charset="0"/>
                <a:cs typeface="Times New Roman" panose="02020603050405020304" pitchFamily="18" charset="0"/>
                <a:sym typeface="+mn-ea"/>
              </a:rPr>
              <a:t>*</a:t>
            </a:r>
            <a:r>
              <a:rPr sz="18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把一个图像缩放到指定比例大小　</a:t>
            </a:r>
          </a:p>
          <a:p>
            <a:pPr algn="l" defTabSz="1218565" eaLnBrk="1" latinLnBrk="0" hangingPunct="1">
              <a:lnSpc>
                <a:spcPts val="3000"/>
              </a:lnSpc>
              <a:defRPr/>
            </a:pPr>
            <a:r>
              <a:rPr sz="18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zoom_image_factor (Clip, ImageZoomed, 0.5,0.5, 'constant')</a:t>
            </a:r>
          </a:p>
          <a:p>
            <a:pPr algn="l" defTabSz="1218565" eaLnBrk="1" latinLnBrk="0" hangingPunct="1">
              <a:lnSpc>
                <a:spcPts val="3000"/>
              </a:lnSpc>
              <a:defRPr/>
            </a:pPr>
            <a:r>
              <a:rPr sz="1800" dirty="0">
                <a:solidFill>
                  <a:schemeClr val="bg1"/>
                </a:solidFill>
                <a:latin typeface="Times New Roman" panose="02020603050405020304" pitchFamily="18" charset="0"/>
                <a:cs typeface="Times New Roman" panose="02020603050405020304" pitchFamily="18" charset="0"/>
                <a:sym typeface="+mn-ea"/>
              </a:rPr>
              <a:t>*</a:t>
            </a:r>
            <a:r>
              <a:rPr sz="18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获得图像尺寸　</a:t>
            </a:r>
          </a:p>
          <a:p>
            <a:pPr algn="l" defTabSz="1218565" eaLnBrk="1" latinLnBrk="0" hangingPunct="1">
              <a:lnSpc>
                <a:spcPts val="3000"/>
              </a:lnSpc>
              <a:defRPr/>
            </a:pPr>
            <a:r>
              <a:rPr sz="18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get_image_size (ImageZoomed, Width, Height)</a:t>
            </a:r>
          </a:p>
          <a:p>
            <a:pPr algn="l" defTabSz="1218565" eaLnBrk="1" latinLnBrk="0" hangingPunct="1">
              <a:lnSpc>
                <a:spcPts val="3000"/>
              </a:lnSpc>
              <a:defRPr/>
            </a:pPr>
            <a:r>
              <a:rPr sz="1800" dirty="0">
                <a:solidFill>
                  <a:schemeClr val="bg1"/>
                </a:solidFill>
                <a:latin typeface="Times New Roman" panose="02020603050405020304" pitchFamily="18" charset="0"/>
                <a:cs typeface="Times New Roman" panose="02020603050405020304" pitchFamily="18" charset="0"/>
                <a:sym typeface="+mn-ea"/>
              </a:rPr>
              <a:t>*</a:t>
            </a:r>
            <a:r>
              <a:rPr sz="18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新建显示窗口，适应图像尺寸　</a:t>
            </a:r>
          </a:p>
          <a:p>
            <a:pPr algn="l" defTabSz="1218565" eaLnBrk="1" latinLnBrk="0" hangingPunct="1">
              <a:lnSpc>
                <a:spcPts val="3000"/>
              </a:lnSpc>
              <a:defRPr/>
            </a:pPr>
            <a:r>
              <a:rPr sz="18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dev_open_window (0, 0, Width, Height, 'black', WindowID)</a:t>
            </a:r>
          </a:p>
          <a:p>
            <a:pPr algn="l" defTabSz="1218565" eaLnBrk="1" latinLnBrk="0" hangingPunct="1">
              <a:lnSpc>
                <a:spcPts val="3000"/>
              </a:lnSpc>
              <a:defRPr/>
            </a:pPr>
            <a:r>
              <a:rPr sz="18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dev_display (ImageZoomed)</a:t>
            </a:r>
          </a:p>
          <a:p>
            <a:pPr algn="l" defTabSz="1218565" eaLnBrk="1" latinLnBrk="0" hangingPunct="1">
              <a:lnSpc>
                <a:spcPts val="3000"/>
              </a:lnSpc>
              <a:defRPr/>
            </a:pPr>
            <a:r>
              <a:rPr sz="1800" dirty="0">
                <a:solidFill>
                  <a:schemeClr val="bg1"/>
                </a:solidFill>
                <a:latin typeface="Times New Roman" panose="02020603050405020304" pitchFamily="18" charset="0"/>
                <a:cs typeface="Times New Roman" panose="02020603050405020304" pitchFamily="18" charset="0"/>
                <a:sym typeface="+mn-ea"/>
              </a:rPr>
              <a:t>*</a:t>
            </a:r>
            <a:r>
              <a:rPr sz="18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输入矩形长轴针对水平方向的角度</a:t>
            </a:r>
          </a:p>
          <a:p>
            <a:pPr algn="l" defTabSz="1218565" eaLnBrk="1" latinLnBrk="0" hangingPunct="1">
              <a:lnSpc>
                <a:spcPts val="3000"/>
              </a:lnSpc>
              <a:defRPr/>
            </a:pPr>
            <a:r>
              <a:rPr sz="18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phi := 1.91</a:t>
            </a:r>
          </a:p>
          <a:p>
            <a:pPr algn="l" defTabSz="1218565" eaLnBrk="1" latinLnBrk="0" hangingPunct="1">
              <a:lnSpc>
                <a:spcPts val="3000"/>
              </a:lnSpc>
              <a:defRPr/>
            </a:pPr>
            <a:r>
              <a:rPr sz="1800" dirty="0">
                <a:solidFill>
                  <a:schemeClr val="bg1"/>
                </a:solidFill>
                <a:latin typeface="Times New Roman" panose="02020603050405020304" pitchFamily="18" charset="0"/>
                <a:cs typeface="Times New Roman" panose="02020603050405020304" pitchFamily="18" charset="0"/>
                <a:sym typeface="+mn-ea"/>
              </a:rPr>
              <a:t>*输入矩形中心点的y值坐标、x值坐标　</a:t>
            </a:r>
          </a:p>
          <a:p>
            <a:pPr algn="l" defTabSz="1218565" eaLnBrk="1" latinLnBrk="0" hangingPunct="1">
              <a:lnSpc>
                <a:spcPts val="3000"/>
              </a:lnSpc>
              <a:defRPr/>
            </a:pPr>
            <a:endParaRPr lang="zh-CN" sz="1800" dirty="0">
              <a:ln w="12700" cmpd="sng">
                <a:solidFill>
                  <a:schemeClr val="accent4"/>
                </a:solidFill>
                <a:prstDash val="solid"/>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箭头: 五边形 1"/>
          <p:cNvSpPr/>
          <p:nvPr/>
        </p:nvSpPr>
        <p:spPr>
          <a:xfrm>
            <a:off x="0" y="133985"/>
            <a:ext cx="2933065"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cs typeface="+mn-lt"/>
              </a:rPr>
              <a:t>创建RIO实例</a:t>
            </a:r>
          </a:p>
        </p:txBody>
      </p:sp>
      <p:pic>
        <p:nvPicPr>
          <p:cNvPr id="19" name="图片 2"/>
          <p:cNvPicPr>
            <a:picLocks noChangeAspect="1"/>
          </p:cNvPicPr>
          <p:nvPr/>
        </p:nvPicPr>
        <p:blipFill>
          <a:blip r:embed="rId3"/>
          <a:stretch>
            <a:fillRect/>
          </a:stretch>
        </p:blipFill>
        <p:spPr>
          <a:xfrm>
            <a:off x="6269990" y="4291965"/>
            <a:ext cx="2448560" cy="1901825"/>
          </a:xfrm>
          <a:prstGeom prst="rect">
            <a:avLst/>
          </a:prstGeom>
          <a:noFill/>
          <a:ln>
            <a:noFill/>
          </a:ln>
        </p:spPr>
      </p:pic>
      <p:sp>
        <p:nvSpPr>
          <p:cNvPr id="20" name="矩形 19"/>
          <p:cNvSpPr/>
          <p:nvPr/>
        </p:nvSpPr>
        <p:spPr>
          <a:xfrm>
            <a:off x="6022975" y="4148455"/>
            <a:ext cx="5861685" cy="2593340"/>
          </a:xfrm>
          <a:prstGeom prst="rect">
            <a:avLst/>
          </a:prstGeom>
          <a:noFill/>
          <a:ln w="25400">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3"/>
          <p:cNvPicPr>
            <a:picLocks noChangeAspect="1"/>
          </p:cNvPicPr>
          <p:nvPr/>
        </p:nvPicPr>
        <p:blipFill>
          <a:blip r:embed="rId4"/>
          <a:stretch>
            <a:fillRect/>
          </a:stretch>
        </p:blipFill>
        <p:spPr>
          <a:xfrm>
            <a:off x="9264650" y="4291965"/>
            <a:ext cx="2448560" cy="1902460"/>
          </a:xfrm>
          <a:prstGeom prst="rect">
            <a:avLst/>
          </a:prstGeom>
          <a:noFill/>
          <a:ln>
            <a:noFill/>
          </a:ln>
        </p:spPr>
      </p:pic>
      <p:sp>
        <p:nvSpPr>
          <p:cNvPr id="23" name="矩形 14"/>
          <p:cNvSpPr>
            <a:spLocks noChangeArrowheads="1"/>
          </p:cNvSpPr>
          <p:nvPr/>
        </p:nvSpPr>
        <p:spPr bwMode="auto">
          <a:xfrm flipH="1">
            <a:off x="6269990" y="6282055"/>
            <a:ext cx="2620010" cy="378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800" b="1" dirty="0">
                <a:solidFill>
                  <a:schemeClr val="bg1"/>
                </a:solidFill>
                <a:latin typeface="微软雅黑" panose="020B0503020204020204" pitchFamily="34" charset="-122"/>
              </a:rPr>
              <a:t>（</a:t>
            </a:r>
            <a:r>
              <a:rPr lang="en-US" altLang="zh-CN" sz="1800" b="1" dirty="0">
                <a:solidFill>
                  <a:schemeClr val="bg1"/>
                </a:solidFill>
                <a:latin typeface="微软雅黑" panose="020B0503020204020204" pitchFamily="34" charset="-122"/>
              </a:rPr>
              <a:t>a</a:t>
            </a:r>
            <a:r>
              <a:rPr lang="zh-CN" altLang="en-US" sz="1865" b="1" dirty="0">
                <a:solidFill>
                  <a:schemeClr val="bg1"/>
                </a:solidFill>
                <a:latin typeface="微软雅黑" panose="020B0503020204020204" pitchFamily="34" charset="-122"/>
              </a:rPr>
              <a:t>）</a:t>
            </a:r>
          </a:p>
        </p:txBody>
      </p:sp>
      <p:sp>
        <p:nvSpPr>
          <p:cNvPr id="24" name="矩形 14"/>
          <p:cNvSpPr>
            <a:spLocks noChangeArrowheads="1"/>
          </p:cNvSpPr>
          <p:nvPr/>
        </p:nvSpPr>
        <p:spPr bwMode="auto">
          <a:xfrm flipH="1">
            <a:off x="9264650" y="6282055"/>
            <a:ext cx="2620010" cy="378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1800" b="1" dirty="0">
                <a:solidFill>
                  <a:schemeClr val="bg1"/>
                </a:solidFill>
                <a:latin typeface="微软雅黑" panose="020B0503020204020204" pitchFamily="34" charset="-122"/>
              </a:rPr>
              <a:t>（</a:t>
            </a:r>
            <a:r>
              <a:rPr lang="en-US" altLang="zh-CN" sz="1800" b="1" dirty="0">
                <a:solidFill>
                  <a:schemeClr val="bg1"/>
                </a:solidFill>
                <a:latin typeface="微软雅黑" panose="020B0503020204020204" pitchFamily="34" charset="-122"/>
              </a:rPr>
              <a:t>b</a:t>
            </a:r>
            <a:r>
              <a:rPr lang="zh-CN" altLang="en-US" sz="1865" b="1" dirty="0">
                <a:solidFill>
                  <a:schemeClr val="bg1"/>
                </a:solidFill>
                <a:latin typeface="微软雅黑" panose="020B0503020204020204" pitchFamily="34" charset="-122"/>
              </a:rPr>
              <a:t>）</a:t>
            </a:r>
          </a:p>
        </p:txBody>
      </p:sp>
      <p:sp>
        <p:nvSpPr>
          <p:cNvPr id="2" name="文本框 1"/>
          <p:cNvSpPr txBox="1"/>
          <p:nvPr/>
        </p:nvSpPr>
        <p:spPr>
          <a:xfrm>
            <a:off x="6091555" y="982345"/>
            <a:ext cx="5888990" cy="3061335"/>
          </a:xfrm>
          <a:prstGeom prst="rect">
            <a:avLst/>
          </a:prstGeom>
          <a:noFill/>
        </p:spPr>
        <p:txBody>
          <a:bodyPr wrap="square" rtlCol="0">
            <a:spAutoFit/>
          </a:bodyPr>
          <a:lstStyle/>
          <a:p>
            <a:pPr algn="l" defTabSz="1218565" eaLnBrk="1" latinLnBrk="0" hangingPunct="1">
              <a:lnSpc>
                <a:spcPts val="3000"/>
              </a:lnSpc>
              <a:defRPr/>
            </a:pPr>
            <a:r>
              <a:rPr dirty="0">
                <a:solidFill>
                  <a:schemeClr val="bg1"/>
                </a:solidFill>
                <a:latin typeface="Times New Roman" panose="02020603050405020304" pitchFamily="18" charset="0"/>
                <a:cs typeface="Times New Roman" panose="02020603050405020304" pitchFamily="18" charset="0"/>
                <a:sym typeface="+mn-ea"/>
              </a:rPr>
              <a:t>Row := 134</a:t>
            </a:r>
            <a:endParaRPr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a:p>
            <a:pPr algn="l" defTabSz="1218565" eaLnBrk="1" latinLnBrk="0" hangingPunct="1">
              <a:lnSpc>
                <a:spcPts val="3000"/>
              </a:lnSpc>
              <a:defRPr/>
            </a:pPr>
            <a:r>
              <a:rPr dirty="0">
                <a:solidFill>
                  <a:schemeClr val="bg1"/>
                </a:solidFill>
                <a:latin typeface="Times New Roman" panose="02020603050405020304" pitchFamily="18" charset="0"/>
                <a:cs typeface="Times New Roman" panose="02020603050405020304" pitchFamily="18" charset="0"/>
                <a:sym typeface="+mn-ea"/>
              </a:rPr>
              <a:t> Column := 118</a:t>
            </a:r>
            <a:endParaRPr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a:p>
            <a:pPr algn="l" defTabSz="1218565" eaLnBrk="1" latinLnBrk="0" hangingPunct="1">
              <a:lnSpc>
                <a:spcPts val="3000"/>
              </a:lnSpc>
              <a:defRPr/>
            </a:pPr>
            <a:r>
              <a:rPr dirty="0">
                <a:solidFill>
                  <a:schemeClr val="bg1"/>
                </a:solidFill>
                <a:latin typeface="Times New Roman" panose="02020603050405020304" pitchFamily="18" charset="0"/>
                <a:cs typeface="Times New Roman" panose="02020603050405020304" pitchFamily="18" charset="0"/>
                <a:sym typeface="+mn-ea"/>
              </a:rPr>
              <a:t>*选择ROI　gen_rectangle2 (Rectangle, Row, Column,phi, 19, 55)</a:t>
            </a:r>
            <a:endParaRPr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a:p>
            <a:pPr algn="l" defTabSz="1218565" eaLnBrk="1" latinLnBrk="0" hangingPunct="1">
              <a:lnSpc>
                <a:spcPts val="3000"/>
              </a:lnSpc>
              <a:defRPr/>
            </a:pPr>
            <a:r>
              <a:rPr dirty="0">
                <a:solidFill>
                  <a:schemeClr val="bg1"/>
                </a:solidFill>
                <a:latin typeface="Times New Roman" panose="02020603050405020304" pitchFamily="18" charset="0"/>
                <a:cs typeface="Times New Roman" panose="02020603050405020304" pitchFamily="18" charset="0"/>
                <a:sym typeface="+mn-ea"/>
              </a:rPr>
              <a:t>*从原图中分割出ROI　reduce_domain (ImageZoomed, Rectangle, ImageReduced)</a:t>
            </a:r>
            <a:endParaRPr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a:p>
            <a:pPr algn="l" defTabSz="1218565" eaLnBrk="1" latinLnBrk="0" hangingPunct="1">
              <a:lnSpc>
                <a:spcPts val="3000"/>
              </a:lnSpc>
              <a:defRPr/>
            </a:pPr>
            <a:r>
              <a:rPr dirty="0">
                <a:solidFill>
                  <a:schemeClr val="bg1"/>
                </a:solidFill>
                <a:latin typeface="Times New Roman" panose="02020603050405020304" pitchFamily="18" charset="0"/>
                <a:cs typeface="Times New Roman" panose="02020603050405020304" pitchFamily="18" charset="0"/>
                <a:sym typeface="+mn-ea"/>
              </a:rPr>
              <a:t>*显示分割后的ROI图像　dev_display (ImageReduced)</a:t>
            </a:r>
            <a:endParaRPr lang="zh-CN" dirty="0">
              <a:ln w="12700" cmpd="sng">
                <a:solidFill>
                  <a:schemeClr val="accent4"/>
                </a:solidFill>
                <a:prstDash val="solid"/>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r>
              <a:rPr b="1" dirty="0">
                <a:solidFill>
                  <a:schemeClr val="bg1"/>
                </a:solidFill>
                <a:latin typeface="Times New Roman" panose="02020603050405020304" pitchFamily="18" charset="0"/>
                <a:cs typeface="Times New Roman" panose="02020603050405020304" pitchFamily="18" charset="0"/>
                <a:sym typeface="+mn-ea"/>
              </a:rPr>
              <a:t>程序执行结果如图所示：</a:t>
            </a:r>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任意多边形 57"/>
          <p:cNvSpPr>
            <a:spLocks noChangeAspect="1"/>
          </p:cNvSpPr>
          <p:nvPr/>
        </p:nvSpPr>
        <p:spPr>
          <a:xfrm>
            <a:off x="4109861" y="2000630"/>
            <a:ext cx="7962647" cy="2920486"/>
          </a:xfrm>
          <a:prstGeom prst="rect">
            <a:avLst/>
          </a:prstGeom>
          <a:solidFill>
            <a:srgbClr val="2A2B2D"/>
          </a:solidFill>
          <a:ln w="63500">
            <a:noFill/>
          </a:ln>
          <a:effectLst>
            <a:outerShdw blurRad="508000" dist="127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a:p>
        </p:txBody>
      </p:sp>
      <p:sp>
        <p:nvSpPr>
          <p:cNvPr id="30" name="文本框 29"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5093608" y="2907933"/>
            <a:ext cx="6278880" cy="1014730"/>
          </a:xfrm>
          <a:prstGeom prst="rect">
            <a:avLst/>
          </a:prstGeom>
          <a:noFill/>
          <a:effectLst/>
        </p:spPr>
        <p:txBody>
          <a:bodyPr wrap="none" rtlCol="0">
            <a:spAutoFit/>
          </a:bodyPr>
          <a:lstStyle/>
          <a:p>
            <a:pPr algn="l">
              <a:spcAft>
                <a:spcPts val="0"/>
              </a:spcAft>
              <a:defRPr/>
            </a:pPr>
            <a:r>
              <a:rPr lang="zh-CN" altLang="en-US" sz="6000" b="1" dirty="0">
                <a:solidFill>
                  <a:schemeClr val="bg1"/>
                </a:solidFill>
                <a:latin typeface="微软雅黑" panose="020B0503020204020204" pitchFamily="34" charset="-122"/>
                <a:ea typeface="微软雅黑" panose="020B0503020204020204" pitchFamily="34" charset="-122"/>
                <a:sym typeface="+mn-ea"/>
              </a:rPr>
              <a:t>图像的变换与校正</a:t>
            </a:r>
          </a:p>
        </p:txBody>
      </p:sp>
      <p:sp>
        <p:nvSpPr>
          <p:cNvPr id="6" name="KSO_Shape"/>
          <p:cNvSpPr/>
          <p:nvPr/>
        </p:nvSpPr>
        <p:spPr>
          <a:xfrm>
            <a:off x="581025" y="2000885"/>
            <a:ext cx="3396615" cy="2835275"/>
          </a:xfrm>
          <a:prstGeom prst="rect">
            <a:avLst/>
          </a:prstGeom>
          <a:solidFill>
            <a:schemeClr val="accent1"/>
          </a:solidFill>
          <a:ln w="63500">
            <a:noFill/>
          </a:ln>
          <a:effectLst>
            <a:outerShdw blurRad="508000" dist="127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7" name="文本框 6"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663881" y="2911592"/>
            <a:ext cx="3230880" cy="1014730"/>
          </a:xfrm>
          <a:prstGeom prst="rect">
            <a:avLst/>
          </a:prstGeom>
          <a:noFill/>
          <a:effectLst/>
        </p:spPr>
        <p:txBody>
          <a:bodyPr wrap="none" rtlCol="0">
            <a:spAutoFit/>
          </a:bodyPr>
          <a:lstStyle/>
          <a:p>
            <a:pPr algn="ctr">
              <a:spcBef>
                <a:spcPts val="500"/>
              </a:spcBef>
              <a:spcAft>
                <a:spcPts val="0"/>
              </a:spcAft>
              <a:defRPr/>
            </a:pPr>
            <a:r>
              <a:rPr lang="zh-CN" altLang="zh-CN" sz="6000" b="1" kern="100" dirty="0">
                <a:solidFill>
                  <a:schemeClr val="bg1"/>
                </a:solidFill>
                <a:effectLst>
                  <a:outerShdw blurRad="393700" dist="38100" dir="5400000" algn="t" rotWithShape="0">
                    <a:prstClr val="black">
                      <a:alpha val="23000"/>
                    </a:prstClr>
                  </a:outerShdw>
                </a:effectLst>
                <a:latin typeface="微软雅黑" panose="020B0503020204020204" pitchFamily="34" charset="-122"/>
                <a:ea typeface="微软雅黑" panose="020B0503020204020204" pitchFamily="34" charset="-122"/>
                <a:cs typeface="Times New Roman" panose="02020603050405020304" pitchFamily="18" charset="0"/>
              </a:rPr>
              <a:t>第二部分</a:t>
            </a:r>
          </a:p>
        </p:txBody>
      </p:sp>
      <p:sp>
        <p:nvSpPr>
          <p:cNvPr id="3" name="矩形: 圆角 2"/>
          <p:cNvSpPr/>
          <p:nvPr/>
        </p:nvSpPr>
        <p:spPr>
          <a:xfrm>
            <a:off x="4962278" y="2662742"/>
            <a:ext cx="66816" cy="150589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2334031" y="-183501"/>
            <a:ext cx="660785" cy="1134091"/>
            <a:chOff x="12262780" y="-243178"/>
            <a:chExt cx="732036" cy="1256377"/>
          </a:xfrm>
        </p:grpSpPr>
        <p:sp>
          <p:nvSpPr>
            <p:cNvPr id="9" name="椭圆 8"/>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5240020" y="3707765"/>
            <a:ext cx="6228080" cy="460375"/>
          </a:xfrm>
          <a:prstGeom prst="rect">
            <a:avLst/>
          </a:prstGeom>
          <a:noFill/>
        </p:spPr>
        <p:txBody>
          <a:bodyPr wrap="square" rtlCol="0">
            <a:spAutoFit/>
          </a:bodyPr>
          <a:lstStyle/>
          <a:p>
            <a:r>
              <a:rPr lang="zh-CN" altLang="en-US" sz="2400">
                <a:solidFill>
                  <a:schemeClr val="bg1"/>
                </a:solidFill>
                <a:latin typeface="+mn-ea"/>
                <a:ea typeface="+mn-ea"/>
                <a:cs typeface="+mn-ea"/>
              </a:rPr>
              <a:t>　　　　　　　　　</a:t>
            </a:r>
            <a:endParaRPr lang="en-US" altLang="zh-CN" sz="2400">
              <a:solidFill>
                <a:schemeClr val="bg1"/>
              </a:solidFill>
              <a:latin typeface="+mn-ea"/>
              <a:ea typeface="+mn-ea"/>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custDataLst>
              <p:tags r:id="rId2"/>
            </p:custDataLst>
          </p:nvPr>
        </p:nvSpPr>
        <p:spPr>
          <a:xfrm>
            <a:off x="957489" y="2116999"/>
            <a:ext cx="10943771" cy="4601757"/>
          </a:xfrm>
          <a:prstGeom prst="roundRect">
            <a:avLst>
              <a:gd name="adj" fmla="val 4249"/>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sp>
        <p:nvSpPr>
          <p:cNvPr id="10" name="任意多边形: 形状 9"/>
          <p:cNvSpPr/>
          <p:nvPr>
            <p:custDataLst>
              <p:tags r:id="rId3"/>
            </p:custDataLst>
          </p:nvPr>
        </p:nvSpPr>
        <p:spPr>
          <a:xfrm>
            <a:off x="381362" y="187325"/>
            <a:ext cx="12096026" cy="775504"/>
          </a:xfrm>
          <a:custGeom>
            <a:avLst/>
            <a:gdLst>
              <a:gd name="connsiteX0" fmla="*/ 0 w 12096026"/>
              <a:gd name="connsiteY0" fmla="*/ 0 h 879200"/>
              <a:gd name="connsiteX1" fmla="*/ 12096026 w 12096026"/>
              <a:gd name="connsiteY1" fmla="*/ 0 h 879200"/>
              <a:gd name="connsiteX2" fmla="*/ 11987519 w 12096026"/>
              <a:gd name="connsiteY2" fmla="*/ 47063 h 879200"/>
              <a:gd name="connsiteX3" fmla="*/ 6048013 w 12096026"/>
              <a:gd name="connsiteY3" fmla="*/ 879200 h 879200"/>
              <a:gd name="connsiteX4" fmla="*/ 108507 w 12096026"/>
              <a:gd name="connsiteY4" fmla="*/ 47063 h 87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026" h="879200">
                <a:moveTo>
                  <a:pt x="0" y="0"/>
                </a:moveTo>
                <a:lnTo>
                  <a:pt x="12096026" y="0"/>
                </a:lnTo>
                <a:lnTo>
                  <a:pt x="11987519" y="47063"/>
                </a:lnTo>
                <a:cubicBezTo>
                  <a:pt x="10700312" y="549115"/>
                  <a:pt x="8520454" y="879200"/>
                  <a:pt x="6048013" y="879200"/>
                </a:cubicBezTo>
                <a:cubicBezTo>
                  <a:pt x="3575573" y="879200"/>
                  <a:pt x="1395714" y="549115"/>
                  <a:pt x="108507" y="47063"/>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sp>
        <p:nvSpPr>
          <p:cNvPr id="12" name="矩形 11"/>
          <p:cNvSpPr/>
          <p:nvPr>
            <p:custDataLst>
              <p:tags r:id="rId4"/>
            </p:custDataLst>
          </p:nvPr>
        </p:nvSpPr>
        <p:spPr>
          <a:xfrm>
            <a:off x="1748249" y="1079328"/>
            <a:ext cx="9362251" cy="775504"/>
          </a:xfrm>
          <a:prstGeom prst="rect">
            <a:avLst/>
          </a:prstGeom>
        </p:spPr>
        <p:txBody>
          <a:bodyPr wrap="square" anchor="b">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20000"/>
              </a:lnSpc>
              <a:spcBef>
                <a:spcPts val="0"/>
              </a:spcBef>
              <a:spcAft>
                <a:spcPts val="0"/>
              </a:spcAft>
              <a:buSzPct val="100000"/>
              <a:buNone/>
            </a:pPr>
            <a:r>
              <a:rPr lang="en-US" altLang="zh-CN" sz="3600" b="1" spc="300">
                <a:solidFill>
                  <a:schemeClr val="tx1">
                    <a:lumMod val="85000"/>
                    <a:lumOff val="15000"/>
                  </a:schemeClr>
                </a:solidFill>
                <a:latin typeface="+mn-ea"/>
              </a:rPr>
              <a:t>图像的变换与校正</a:t>
            </a:r>
          </a:p>
        </p:txBody>
      </p:sp>
      <p:sp>
        <p:nvSpPr>
          <p:cNvPr id="13" name="矩形 12"/>
          <p:cNvSpPr/>
          <p:nvPr>
            <p:custDataLst>
              <p:tags r:id="rId5"/>
            </p:custDataLst>
          </p:nvPr>
        </p:nvSpPr>
        <p:spPr>
          <a:xfrm>
            <a:off x="1373412" y="2560330"/>
            <a:ext cx="10111926" cy="3715094"/>
          </a:xfrm>
          <a:prstGeom prst="rect">
            <a:avLst/>
          </a:prstGeom>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l" fontAlgn="ctr">
              <a:lnSpc>
                <a:spcPct val="170000"/>
              </a:lnSpc>
              <a:spcBef>
                <a:spcPts val="1000"/>
              </a:spcBef>
              <a:spcAft>
                <a:spcPts val="0"/>
              </a:spcAft>
              <a:buSzPct val="100000"/>
              <a:buFont typeface="Wingdings" panose="05000000000000000000" charset="0"/>
              <a:buNone/>
            </a:pPr>
            <a:r>
              <a:rPr lang="en-US" altLang="zh-CN" sz="2100" spc="150" dirty="0">
                <a:solidFill>
                  <a:schemeClr val="tx1">
                    <a:lumMod val="75000"/>
                    <a:lumOff val="25000"/>
                  </a:schemeClr>
                </a:solidFill>
                <a:latin typeface="Arial" panose="020B0604020202020204" pitchFamily="34" charset="0"/>
                <a:ea typeface="微软雅黑" panose="020B0503020204020204" pitchFamily="34" charset="-122"/>
              </a:rPr>
              <a:t> </a:t>
            </a:r>
            <a:r>
              <a:rPr lang="en-US" altLang="zh-CN" sz="2400" spc="150" dirty="0">
                <a:solidFill>
                  <a:schemeClr val="tx1">
                    <a:lumMod val="75000"/>
                    <a:lumOff val="25000"/>
                  </a:schemeClr>
                </a:solidFill>
                <a:latin typeface="Arial" panose="020B0604020202020204" pitchFamily="34" charset="0"/>
                <a:ea typeface="微软雅黑" panose="020B0503020204020204" pitchFamily="34" charset="-122"/>
              </a:rPr>
              <a:t>     </a:t>
            </a:r>
            <a:r>
              <a:rPr lang="zh-CN" altLang="en-US" sz="2400" spc="150" dirty="0">
                <a:solidFill>
                  <a:schemeClr val="tx1">
                    <a:lumMod val="75000"/>
                    <a:lumOff val="25000"/>
                  </a:schemeClr>
                </a:solidFill>
                <a:latin typeface="Arial" panose="020B0604020202020204" pitchFamily="34" charset="0"/>
                <a:ea typeface="微软雅黑" panose="020B0503020204020204" pitchFamily="34" charset="-122"/>
              </a:rPr>
              <a:t>由于多种因素的影响，应用中实际获得的画面可能会与想象中有所差异，因此需要进行调整、把画面复原。图像的变换与校正是指用数学建模方法来描述图像位置、大小、形状等已知条件，利用这些条件进行确定模型参数，根据模型对图像进行几何校正。</a:t>
            </a:r>
          </a:p>
        </p:txBody>
      </p:sp>
      <p:sp>
        <p:nvSpPr>
          <p:cNvPr id="2" name="任意多边形: 形状 8"/>
          <p:cNvSpPr/>
          <p:nvPr>
            <p:custDataLst>
              <p:tags r:id="rId6"/>
            </p:custDataLst>
          </p:nvPr>
        </p:nvSpPr>
        <p:spPr>
          <a:xfrm>
            <a:off x="381362" y="187325"/>
            <a:ext cx="12096026" cy="630152"/>
          </a:xfrm>
          <a:custGeom>
            <a:avLst/>
            <a:gdLst>
              <a:gd name="connsiteX0" fmla="*/ 0 w 12096026"/>
              <a:gd name="connsiteY0" fmla="*/ 0 h 879200"/>
              <a:gd name="connsiteX1" fmla="*/ 12096026 w 12096026"/>
              <a:gd name="connsiteY1" fmla="*/ 0 h 879200"/>
              <a:gd name="connsiteX2" fmla="*/ 11987519 w 12096026"/>
              <a:gd name="connsiteY2" fmla="*/ 47063 h 879200"/>
              <a:gd name="connsiteX3" fmla="*/ 6048013 w 12096026"/>
              <a:gd name="connsiteY3" fmla="*/ 879200 h 879200"/>
              <a:gd name="connsiteX4" fmla="*/ 108507 w 12096026"/>
              <a:gd name="connsiteY4" fmla="*/ 47063 h 87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026" h="879200">
                <a:moveTo>
                  <a:pt x="0" y="0"/>
                </a:moveTo>
                <a:lnTo>
                  <a:pt x="12096026" y="0"/>
                </a:lnTo>
                <a:lnTo>
                  <a:pt x="11987519" y="47063"/>
                </a:lnTo>
                <a:cubicBezTo>
                  <a:pt x="10700312" y="549115"/>
                  <a:pt x="8520454" y="879200"/>
                  <a:pt x="6048013" y="879200"/>
                </a:cubicBezTo>
                <a:cubicBezTo>
                  <a:pt x="3575573" y="879200"/>
                  <a:pt x="1395714" y="549115"/>
                  <a:pt x="108507" y="4706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p:cNvGrpSpPr/>
          <p:nvPr>
            <p:custDataLst>
              <p:tags r:id="rId7"/>
            </p:custDataLst>
          </p:nvPr>
        </p:nvGrpSpPr>
        <p:grpSpPr>
          <a:xfrm>
            <a:off x="11190325" y="1337944"/>
            <a:ext cx="590026" cy="392892"/>
            <a:chOff x="7077800" y="1423980"/>
            <a:chExt cx="720000" cy="479441"/>
          </a:xfrm>
          <a:solidFill>
            <a:schemeClr val="accent1">
              <a:lumMod val="20000"/>
              <a:lumOff val="80000"/>
            </a:schemeClr>
          </a:solidFill>
        </p:grpSpPr>
        <p:sp>
          <p:nvSpPr>
            <p:cNvPr id="15" name="任意多边形: 形状 12"/>
            <p:cNvSpPr>
              <a:spLocks noChangeAspect="1"/>
            </p:cNvSpPr>
            <p:nvPr>
              <p:custDataLst>
                <p:tags r:id="rId11"/>
              </p:custDataLst>
            </p:nvPr>
          </p:nvSpPr>
          <p:spPr>
            <a:xfrm>
              <a:off x="7077800" y="1423980"/>
              <a:ext cx="311296" cy="479441"/>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任意多边形: 形状 13"/>
            <p:cNvSpPr>
              <a:spLocks noChangeAspect="1"/>
            </p:cNvSpPr>
            <p:nvPr>
              <p:custDataLst>
                <p:tags r:id="rId12"/>
              </p:custDataLst>
            </p:nvPr>
          </p:nvSpPr>
          <p:spPr>
            <a:xfrm>
              <a:off x="7486504" y="1423980"/>
              <a:ext cx="311296" cy="479441"/>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 name="组合 16"/>
          <p:cNvGrpSpPr/>
          <p:nvPr>
            <p:custDataLst>
              <p:tags r:id="rId8"/>
            </p:custDataLst>
          </p:nvPr>
        </p:nvGrpSpPr>
        <p:grpSpPr>
          <a:xfrm flipH="1" flipV="1">
            <a:off x="1078399" y="1337944"/>
            <a:ext cx="590026" cy="392892"/>
            <a:chOff x="7077800" y="1423980"/>
            <a:chExt cx="720000" cy="479441"/>
          </a:xfrm>
          <a:solidFill>
            <a:schemeClr val="accent1">
              <a:lumMod val="20000"/>
              <a:lumOff val="80000"/>
            </a:schemeClr>
          </a:solidFill>
        </p:grpSpPr>
        <p:sp>
          <p:nvSpPr>
            <p:cNvPr id="18" name="任意多边形: 形状 15"/>
            <p:cNvSpPr>
              <a:spLocks noChangeAspect="1"/>
            </p:cNvSpPr>
            <p:nvPr>
              <p:custDataLst>
                <p:tags r:id="rId9"/>
              </p:custDataLst>
            </p:nvPr>
          </p:nvSpPr>
          <p:spPr>
            <a:xfrm>
              <a:off x="7077800" y="1423980"/>
              <a:ext cx="311296" cy="479441"/>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任意多边形: 形状 16"/>
            <p:cNvSpPr>
              <a:spLocks noChangeAspect="1"/>
            </p:cNvSpPr>
            <p:nvPr>
              <p:custDataLst>
                <p:tags r:id="rId10"/>
              </p:custDataLst>
            </p:nvPr>
          </p:nvSpPr>
          <p:spPr>
            <a:xfrm>
              <a:off x="7486504" y="1423980"/>
              <a:ext cx="311296" cy="479441"/>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prestige"/>
      </p:transition>
    </mc:Choice>
    <mc:Fallback xmlns="">
      <p:transition spd="slow" advClick="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箭头: 五边形 58"/>
          <p:cNvSpPr/>
          <p:nvPr/>
        </p:nvSpPr>
        <p:spPr>
          <a:xfrm>
            <a:off x="582295" y="6500495"/>
            <a:ext cx="11287125" cy="16002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23900" y="5184140"/>
            <a:ext cx="11167110" cy="1476375"/>
          </a:xfrm>
          <a:prstGeom prst="rect">
            <a:avLst/>
          </a:prstGeom>
        </p:spPr>
        <p:txBody>
          <a:bodyPr wrap="square">
            <a:spAutoFit/>
          </a:bodyPr>
          <a:lstStyle/>
          <a:p>
            <a:pPr defTabSz="1218565">
              <a:lnSpc>
                <a:spcPct val="150000"/>
              </a:lnSpc>
              <a:defRPr/>
            </a:pPr>
            <a:r>
              <a:rPr lang="zh-CN" sz="1800" dirty="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rPr>
              <a:t>在Halcon中</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sz="2000" dirty="0">
                <a:solidFill>
                  <a:schemeClr val="tx1">
                    <a:lumMod val="75000"/>
                    <a:lumOff val="25000"/>
                  </a:schemeClr>
                </a:solidFill>
                <a:latin typeface="微软雅黑" panose="020B0503020204020204" pitchFamily="34" charset="-122"/>
                <a:ea typeface="微软雅黑" panose="020B0503020204020204" pitchFamily="34" charset="-122"/>
              </a:rPr>
              <a:t>用hom_mat2d_translate算子表示平移。</a:t>
            </a:r>
          </a:p>
          <a:p>
            <a:pPr algn="ctr" defTabSz="1218565">
              <a:lnSpc>
                <a:spcPct val="150000"/>
              </a:lnSpc>
              <a:defRPr/>
            </a:pPr>
            <a:r>
              <a:rPr sz="2000" dirty="0">
                <a:solidFill>
                  <a:schemeClr val="tx1"/>
                </a:solidFill>
                <a:latin typeface="微软雅黑" panose="020B0503020204020204" pitchFamily="34" charset="-122"/>
                <a:ea typeface="微软雅黑" panose="020B0503020204020204" pitchFamily="34" charset="-122"/>
              </a:rPr>
              <a:t> </a:t>
            </a:r>
            <a:r>
              <a:rPr sz="2000" dirty="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hom_mat2d_translate（: : HomMat2D, Tx, Ty: HomMat2DTranslate）</a:t>
            </a:r>
            <a:endParaRPr sz="2000" dirty="0">
              <a:solidFill>
                <a:schemeClr val="tx1"/>
              </a:solidFill>
              <a:latin typeface="微软雅黑" panose="020B0503020204020204" pitchFamily="34" charset="-122"/>
              <a:ea typeface="微软雅黑" panose="020B0503020204020204" pitchFamily="34" charset="-122"/>
            </a:endParaRPr>
          </a:p>
          <a:p>
            <a:pPr defTabSz="1218565">
              <a:lnSpc>
                <a:spcPct val="150000"/>
              </a:lnSpc>
              <a:defRPr/>
            </a:pPr>
            <a:endParaRPr lang="zh-CN" altLang="en-US" sz="2000" kern="0" dirty="0">
              <a:solidFill>
                <a:schemeClr val="tx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670019" y="1226454"/>
            <a:ext cx="413936" cy="423199"/>
            <a:chOff x="1008474" y="1609359"/>
            <a:chExt cx="413936" cy="423199"/>
          </a:xfrm>
        </p:grpSpPr>
        <p:sp>
          <p:nvSpPr>
            <p:cNvPr id="7" name="矩形 6"/>
            <p:cNvSpPr/>
            <p:nvPr/>
          </p:nvSpPr>
          <p:spPr>
            <a:xfrm>
              <a:off x="1062370" y="1672518"/>
              <a:ext cx="360040" cy="360040"/>
            </a:xfrm>
            <a:prstGeom prst="rect">
              <a:avLst/>
            </a:prstGeom>
            <a:ln>
              <a:noFill/>
            </a:ln>
            <a:effectLst>
              <a:outerShdw blurRad="685800" dist="114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008474" y="1609359"/>
              <a:ext cx="180020" cy="180020"/>
            </a:xfrm>
            <a:prstGeom prst="rect">
              <a:avLst/>
            </a:prstGeom>
            <a:ln>
              <a:noFill/>
            </a:ln>
            <a:effectLst>
              <a:outerShdw blurRad="279400" dist="38100" sx="102000" sy="102000" algn="c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12334031" y="-183501"/>
            <a:ext cx="660785" cy="1134091"/>
            <a:chOff x="12262780" y="-243178"/>
            <a:chExt cx="732036" cy="1256377"/>
          </a:xfrm>
        </p:grpSpPr>
        <p:sp>
          <p:nvSpPr>
            <p:cNvPr id="68" name="椭圆 67"/>
            <p:cNvSpPr/>
            <p:nvPr/>
          </p:nvSpPr>
          <p:spPr>
            <a:xfrm>
              <a:off x="12417803" y="-243178"/>
              <a:ext cx="577013" cy="577013"/>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12329675" y="45328"/>
              <a:ext cx="467156" cy="467155"/>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12262780" y="448435"/>
              <a:ext cx="363468" cy="363468"/>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2294278" y="712727"/>
              <a:ext cx="300472" cy="300472"/>
            </a:xfrm>
            <a:prstGeom prst="ellipse">
              <a:avLst/>
            </a:prstGeom>
            <a:no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箭头: 五边形 1"/>
          <p:cNvSpPr/>
          <p:nvPr/>
        </p:nvSpPr>
        <p:spPr>
          <a:xfrm>
            <a:off x="0" y="337185"/>
            <a:ext cx="4694555" cy="7200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b="1"/>
              <a:t>图像的平移、旋转和缩放</a:t>
            </a:r>
          </a:p>
        </p:txBody>
      </p:sp>
      <p:sp>
        <p:nvSpPr>
          <p:cNvPr id="18" name="矩形 14"/>
          <p:cNvSpPr>
            <a:spLocks noChangeArrowheads="1"/>
          </p:cNvSpPr>
          <p:nvPr/>
        </p:nvSpPr>
        <p:spPr bwMode="auto">
          <a:xfrm>
            <a:off x="849630" y="1289685"/>
            <a:ext cx="3103245"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微软雅黑" panose="020B0503020204020204" pitchFamily="34" charset="-122"/>
              </a:defRPr>
            </a:lvl1pPr>
            <a:lvl2pPr marL="742950" indent="-285750">
              <a:defRPr sz="1300">
                <a:solidFill>
                  <a:schemeClr val="tx1"/>
                </a:solidFill>
                <a:latin typeface="Calibri" panose="020F0502020204030204" pitchFamily="34" charset="0"/>
                <a:ea typeface="微软雅黑" panose="020B0503020204020204" pitchFamily="34" charset="-122"/>
              </a:defRPr>
            </a:lvl2pPr>
            <a:lvl3pPr marL="1143000" indent="-228600">
              <a:defRPr sz="1300">
                <a:solidFill>
                  <a:schemeClr val="tx1"/>
                </a:solidFill>
                <a:latin typeface="Calibri" panose="020F0502020204030204" pitchFamily="34" charset="0"/>
                <a:ea typeface="微软雅黑" panose="020B0503020204020204" pitchFamily="34" charset="-122"/>
              </a:defRPr>
            </a:lvl3pPr>
            <a:lvl4pPr marL="1600200" indent="-228600">
              <a:defRPr sz="1300">
                <a:solidFill>
                  <a:schemeClr val="tx1"/>
                </a:solidFill>
                <a:latin typeface="Calibri" panose="020F0502020204030204" pitchFamily="34" charset="0"/>
                <a:ea typeface="微软雅黑" panose="020B0503020204020204" pitchFamily="34" charset="-122"/>
              </a:defRPr>
            </a:lvl4pPr>
            <a:lvl5pPr marL="2057400" indent="-228600">
              <a:defRPr sz="1300">
                <a:solidFill>
                  <a:schemeClr val="tx1"/>
                </a:solidFill>
                <a:latin typeface="Calibri" panose="020F05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微软雅黑" panose="020B0503020204020204" pitchFamily="34" charset="-122"/>
              </a:defRPr>
            </a:lvl9pPr>
          </a:lstStyle>
          <a:p>
            <a:pPr algn="ctr" fontAlgn="base">
              <a:spcBef>
                <a:spcPct val="0"/>
              </a:spcBef>
              <a:spcAft>
                <a:spcPct val="0"/>
              </a:spcAft>
            </a:pPr>
            <a:r>
              <a:rPr lang="zh-CN" altLang="en-US" sz="2400" b="1" dirty="0">
                <a:solidFill>
                  <a:srgbClr val="2A2B2D"/>
                </a:solidFill>
                <a:latin typeface="微软雅黑" panose="020B0503020204020204" pitchFamily="34" charset="-122"/>
              </a:rPr>
              <a:t>１、图像的平移</a:t>
            </a:r>
          </a:p>
        </p:txBody>
      </p:sp>
      <p:sp>
        <p:nvSpPr>
          <p:cNvPr id="3" name="矩形 2"/>
          <p:cNvSpPr/>
          <p:nvPr/>
        </p:nvSpPr>
        <p:spPr>
          <a:xfrm>
            <a:off x="923925" y="1873250"/>
            <a:ext cx="11337925" cy="1938020"/>
          </a:xfrm>
          <a:prstGeom prst="rect">
            <a:avLst/>
          </a:prstGeom>
        </p:spPr>
        <p:txBody>
          <a:bodyPr wrap="square">
            <a:spAutoFit/>
          </a:bodyPr>
          <a:lstStyle/>
          <a:p>
            <a:pPr defTabSz="1218565">
              <a:lnSpc>
                <a:spcPct val="150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rPr>
              <a:t>图像的平移变换就是将图像中的所有像素点按照要求的偏移量进行垂直、水平移动。 平移变换只是改变了原有目标在画面上的位置，而图像的内容则不发生变化。</a:t>
            </a:r>
          </a:p>
          <a:p>
            <a:pPr defTabSz="1218565">
              <a:lnSpc>
                <a:spcPct val="150000"/>
              </a:lnSpc>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rPr>
              <a:t>将一个点移动</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rPr>
              <a:t>个向量，相当于在</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rPr>
              <a:t>坐标的左边乘以一个平移矩阵</a:t>
            </a:r>
            <a:r>
              <a:rPr sz="2000" i="1" dirty="0">
                <a:solidFill>
                  <a:schemeClr val="tx1">
                    <a:lumMod val="75000"/>
                    <a:lumOff val="25000"/>
                  </a:schemeClr>
                </a:solidFill>
                <a:latin typeface="微软雅黑" panose="020B0503020204020204" pitchFamily="34" charset="-122"/>
                <a:ea typeface="微软雅黑" panose="020B0503020204020204" pitchFamily="34" charset="-122"/>
              </a:rPr>
              <a:t>T</a:t>
            </a:r>
            <a:r>
              <a:rPr sz="2000" dirty="0">
                <a:solidFill>
                  <a:schemeClr val="tx1">
                    <a:lumMod val="75000"/>
                    <a:lumOff val="25000"/>
                  </a:schemeClr>
                </a:solidFill>
                <a:latin typeface="微软雅黑" panose="020B0503020204020204" pitchFamily="34" charset="-122"/>
                <a:ea typeface="微软雅黑" panose="020B0503020204020204" pitchFamily="34" charset="-122"/>
              </a:rPr>
              <a:t>。设平移后的点为</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rPr>
              <a:t>，如</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下面公式</a:t>
            </a:r>
            <a:r>
              <a:rPr sz="2000" dirty="0">
                <a:solidFill>
                  <a:schemeClr val="tx1">
                    <a:lumMod val="75000"/>
                    <a:lumOff val="25000"/>
                  </a:schemeClr>
                </a:solidFill>
                <a:latin typeface="微软雅黑" panose="020B0503020204020204" pitchFamily="34" charset="-122"/>
                <a:ea typeface="微软雅黑" panose="020B0503020204020204" pitchFamily="34" charset="-122"/>
              </a:rPr>
              <a:t>所示</a:t>
            </a: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graphicFrame>
        <p:nvGraphicFramePr>
          <p:cNvPr id="10" name="对象 -2147482624"/>
          <p:cNvGraphicFramePr>
            <a:graphicFrameLocks noChangeAspect="1"/>
          </p:cNvGraphicFramePr>
          <p:nvPr/>
        </p:nvGraphicFramePr>
        <p:xfrm>
          <a:off x="3044190" y="3060065"/>
          <a:ext cx="654685" cy="328930"/>
        </p:xfrm>
        <a:graphic>
          <a:graphicData uri="http://schemas.openxmlformats.org/presentationml/2006/ole">
            <mc:AlternateContent xmlns:mc="http://schemas.openxmlformats.org/markup-compatibility/2006">
              <mc:Choice xmlns:v="urn:schemas-microsoft-com:vml" Requires="v">
                <p:oleObj spid="_x0000_s1029" r:id="rId4" imgW="457200" imgH="228600" progId="Equation.KSEE3">
                  <p:embed/>
                </p:oleObj>
              </mc:Choice>
              <mc:Fallback>
                <p:oleObj r:id="rId4" imgW="457200" imgH="228600" progId="Equation.KSEE3">
                  <p:embed/>
                  <p:pic>
                    <p:nvPicPr>
                      <p:cNvPr id="0" name="图片 16"/>
                      <p:cNvPicPr/>
                      <p:nvPr/>
                    </p:nvPicPr>
                    <p:blipFill>
                      <a:blip r:embed="rId5"/>
                      <a:stretch>
                        <a:fillRect/>
                      </a:stretch>
                    </p:blipFill>
                    <p:spPr>
                      <a:xfrm>
                        <a:off x="3044190" y="3060065"/>
                        <a:ext cx="654685" cy="328930"/>
                      </a:xfrm>
                      <a:prstGeom prst="rect">
                        <a:avLst/>
                      </a:prstGeom>
                      <a:noFill/>
                      <a:ln w="38100">
                        <a:noFill/>
                        <a:miter/>
                      </a:ln>
                    </p:spPr>
                  </p:pic>
                </p:oleObj>
              </mc:Fallback>
            </mc:AlternateContent>
          </a:graphicData>
        </a:graphic>
      </p:graphicFrame>
      <p:graphicFrame>
        <p:nvGraphicFramePr>
          <p:cNvPr id="11" name="对象 -2147482623"/>
          <p:cNvGraphicFramePr>
            <a:graphicFrameLocks noChangeAspect="1"/>
          </p:cNvGraphicFramePr>
          <p:nvPr/>
        </p:nvGraphicFramePr>
        <p:xfrm>
          <a:off x="5783580" y="3060065"/>
          <a:ext cx="269875" cy="324485"/>
        </p:xfrm>
        <a:graphic>
          <a:graphicData uri="http://schemas.openxmlformats.org/presentationml/2006/ole">
            <mc:AlternateContent xmlns:mc="http://schemas.openxmlformats.org/markup-compatibility/2006">
              <mc:Choice xmlns:v="urn:schemas-microsoft-com:vml" Requires="v">
                <p:oleObj spid="_x0000_s1030" r:id="rId6" imgW="190500" imgH="228600" progId="Equation.KSEE3">
                  <p:embed/>
                </p:oleObj>
              </mc:Choice>
              <mc:Fallback>
                <p:oleObj r:id="rId6" imgW="190500" imgH="228600" progId="Equation.KSEE3">
                  <p:embed/>
                  <p:pic>
                    <p:nvPicPr>
                      <p:cNvPr id="0" name="图片 18"/>
                      <p:cNvPicPr/>
                      <p:nvPr/>
                    </p:nvPicPr>
                    <p:blipFill>
                      <a:blip r:embed="rId7"/>
                      <a:stretch>
                        <a:fillRect/>
                      </a:stretch>
                    </p:blipFill>
                    <p:spPr>
                      <a:xfrm>
                        <a:off x="5783580" y="3060065"/>
                        <a:ext cx="269875" cy="324485"/>
                      </a:xfrm>
                      <a:prstGeom prst="rect">
                        <a:avLst/>
                      </a:prstGeom>
                      <a:noFill/>
                      <a:ln w="38100">
                        <a:noFill/>
                        <a:miter/>
                      </a:ln>
                    </p:spPr>
                  </p:pic>
                </p:oleObj>
              </mc:Fallback>
            </mc:AlternateContent>
          </a:graphicData>
        </a:graphic>
      </p:graphicFrame>
      <p:graphicFrame>
        <p:nvGraphicFramePr>
          <p:cNvPr id="12" name="对象 -2147482622"/>
          <p:cNvGraphicFramePr>
            <a:graphicFrameLocks noChangeAspect="1"/>
          </p:cNvGraphicFramePr>
          <p:nvPr/>
        </p:nvGraphicFramePr>
        <p:xfrm>
          <a:off x="11540490" y="2808605"/>
          <a:ext cx="447045" cy="576000"/>
        </p:xfrm>
        <a:graphic>
          <a:graphicData uri="http://schemas.openxmlformats.org/presentationml/2006/ole">
            <mc:AlternateContent xmlns:mc="http://schemas.openxmlformats.org/markup-compatibility/2006">
              <mc:Choice xmlns:v="urn:schemas-microsoft-com:vml" Requires="v">
                <p:oleObj spid="_x0000_s1031" r:id="rId8" imgW="177165" imgH="228600" progId="Equation.KSEE3">
                  <p:embed/>
                </p:oleObj>
              </mc:Choice>
              <mc:Fallback>
                <p:oleObj r:id="rId8" imgW="177165" imgH="228600" progId="Equation.KSEE3">
                  <p:embed/>
                  <p:pic>
                    <p:nvPicPr>
                      <p:cNvPr id="0" name="图片 19"/>
                      <p:cNvPicPr/>
                      <p:nvPr/>
                    </p:nvPicPr>
                    <p:blipFill>
                      <a:blip r:embed="rId9"/>
                      <a:stretch>
                        <a:fillRect/>
                      </a:stretch>
                    </p:blipFill>
                    <p:spPr>
                      <a:xfrm>
                        <a:off x="11540490" y="2808605"/>
                        <a:ext cx="447045" cy="576000"/>
                      </a:xfrm>
                      <a:prstGeom prst="rect">
                        <a:avLst/>
                      </a:prstGeom>
                      <a:noFill/>
                      <a:ln w="38100">
                        <a:noFill/>
                        <a:miter/>
                      </a:ln>
                    </p:spPr>
                  </p:pic>
                </p:oleObj>
              </mc:Fallback>
            </mc:AlternateContent>
          </a:graphicData>
        </a:graphic>
      </p:graphicFrame>
      <p:graphicFrame>
        <p:nvGraphicFramePr>
          <p:cNvPr id="15" name="对象 -2147482379"/>
          <p:cNvGraphicFramePr>
            <a:graphicFrameLocks noChangeAspect="1"/>
          </p:cNvGraphicFramePr>
          <p:nvPr/>
        </p:nvGraphicFramePr>
        <p:xfrm>
          <a:off x="4830445" y="3901440"/>
          <a:ext cx="2626360" cy="1081405"/>
        </p:xfrm>
        <a:graphic>
          <a:graphicData uri="http://schemas.openxmlformats.org/presentationml/2006/ole">
            <mc:AlternateContent xmlns:mc="http://schemas.openxmlformats.org/markup-compatibility/2006">
              <mc:Choice xmlns:v="urn:schemas-microsoft-com:vml" Requires="v">
                <p:oleObj spid="_x0000_s1032" r:id="rId10" imgW="1727200" imgH="711200" progId="Equation.KSEE3">
                  <p:embed/>
                </p:oleObj>
              </mc:Choice>
              <mc:Fallback>
                <p:oleObj r:id="rId10" imgW="1727200" imgH="711200" progId="Equation.KSEE3">
                  <p:embed/>
                  <p:pic>
                    <p:nvPicPr>
                      <p:cNvPr id="0" name="图片 20"/>
                      <p:cNvPicPr/>
                      <p:nvPr/>
                    </p:nvPicPr>
                    <p:blipFill>
                      <a:blip r:embed="rId11"/>
                      <a:stretch>
                        <a:fillRect/>
                      </a:stretch>
                    </p:blipFill>
                    <p:spPr>
                      <a:xfrm>
                        <a:off x="4830445" y="3901440"/>
                        <a:ext cx="2626360" cy="108140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青春榜样个人介绍简历通用PPT模板.pptx"/>
  <p:tag name="ISPRING_ULTRA_SCORM_SLIDE_COUNT"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SLIDE_ID" val="diagram20204622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2*513"/>
  <p:tag name="KSO_WM_SLIDE_POSITION" val="3*0"/>
  <p:tag name="KSO_WM_TAG_VERSION" val="1.0"/>
  <p:tag name="KSO_WM_BEAUTIFY_FLAG" val="#wm#"/>
  <p:tag name="KSO_WM_TEMPLATE_CATEGORY" val="diagram"/>
  <p:tag name="KSO_WM_TEMPLATE_INDEX" val="20204622"/>
  <p:tag name="KSO_WM_SLIDE_LAYOUT" val="a_f"/>
  <p:tag name="KSO_WM_SLIDE_LAYOUT_CNT" val="1_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4622_1*i*1"/>
  <p:tag name="KSO_WM_TEMPLATE_CATEGORY" val="diagram"/>
  <p:tag name="KSO_WM_TEMPLATE_INDEX" val="2020462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4622_1*i*2"/>
  <p:tag name="KSO_WM_TEMPLATE_CATEGORY" val="diagram"/>
  <p:tag name="KSO_WM_TEMPLATE_INDEX" val="2020462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diagram20204622_1*a*1"/>
  <p:tag name="KSO_WM_TEMPLATE_CATEGORY" val="diagram"/>
  <p:tag name="KSO_WM_TEMPLATE_INDEX" val="20204622"/>
  <p:tag name="KSO_WM_UNIT_LAYERLEVEL" val="1"/>
  <p:tag name="KSO_WM_TAG_VERSION" val="1.0"/>
  <p:tag name="KSO_WM_BEAUTIFY_FLAG" val="#wm#"/>
  <p:tag name="KSO_WM_UNIT_PRESET_TEXT" val="单击此处添加大标题内容"/>
  <p:tag name="KSO_WM_UNIT_ISNUMDGMTITLE" val="0"/>
</p:tagLst>
</file>

<file path=ppt/tags/tag17.xml><?xml version="1.0" encoding="utf-8"?>
<p:tagLst xmlns:a="http://schemas.openxmlformats.org/drawingml/2006/main" xmlns:r="http://schemas.openxmlformats.org/officeDocument/2006/relationships" xmlns:p="http://schemas.openxmlformats.org/presentationml/2006/main">
  <p:tag name="KSO_WM_UNIT_NOCLEAR" val="0"/>
  <p:tag name="KSO_WM_UNIT_VALUE" val="672"/>
  <p:tag name="KSO_WM_UNIT_HIGHLIGHT" val="0"/>
  <p:tag name="KSO_WM_UNIT_COMPATIBLE" val="0"/>
  <p:tag name="KSO_WM_UNIT_DIAGRAM_ISNUMVISUAL" val="0"/>
  <p:tag name="KSO_WM_UNIT_DIAGRAM_ISREFERUNIT" val="0"/>
  <p:tag name="KSO_WM_UNIT_TYPE" val="f"/>
  <p:tag name="KSO_WM_UNIT_INDEX" val="1"/>
  <p:tag name="KSO_WM_UNIT_ID" val="diagram20204622_1*f*1"/>
  <p:tag name="KSO_WM_TEMPLATE_CATEGORY" val="diagram"/>
  <p:tag name="KSO_WM_TEMPLATE_INDEX" val="20204622"/>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SUBTYPE" val="a"/>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4622_1*i*3"/>
  <p:tag name="KSO_WM_TEMPLATE_CATEGORY" val="diagram"/>
  <p:tag name="KSO_WM_TEMPLATE_INDEX" val="20204622"/>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4622_1*i*4"/>
  <p:tag name="KSO_WM_TEMPLATE_CATEGORY" val="diagram"/>
  <p:tag name="KSO_WM_TEMPLATE_INDEX" val="2020462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REFSHAPE" val="132128012"/>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4622_1*i*7"/>
  <p:tag name="KSO_WM_TEMPLATE_CATEGORY" val="diagram"/>
  <p:tag name="KSO_WM_TEMPLATE_INDEX" val="20204622"/>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4622_1*i*8"/>
  <p:tag name="KSO_WM_TEMPLATE_CATEGORY" val="diagram"/>
  <p:tag name="KSO_WM_TEMPLATE_INDEX" val="20204622"/>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4622_1*i*9"/>
  <p:tag name="KSO_WM_TEMPLATE_CATEGORY" val="diagram"/>
  <p:tag name="KSO_WM_TEMPLATE_INDEX" val="20204622"/>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4622_1*i*5"/>
  <p:tag name="KSO_WM_TEMPLATE_CATEGORY" val="diagram"/>
  <p:tag name="KSO_WM_TEMPLATE_INDEX" val="20204622"/>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4622_1*i*6"/>
  <p:tag name="KSO_WM_TEMPLATE_CATEGORY" val="diagram"/>
  <p:tag name="KSO_WM_TEMPLATE_INDEX" val="20204622"/>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SLIDE_ID" val="diagram20204622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2*513"/>
  <p:tag name="KSO_WM_SLIDE_POSITION" val="3*0"/>
  <p:tag name="KSO_WM_TAG_VERSION" val="1.0"/>
  <p:tag name="KSO_WM_BEAUTIFY_FLAG" val="#wm#"/>
  <p:tag name="KSO_WM_TEMPLATE_CATEGORY" val="diagram"/>
  <p:tag name="KSO_WM_TEMPLATE_INDEX" val="20204622"/>
  <p:tag name="KSO_WM_SLIDE_LAYOUT" val="a_f"/>
  <p:tag name="KSO_WM_SLIDE_LAYOUT_CNT" val="1_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4622_1*i*1"/>
  <p:tag name="KSO_WM_TEMPLATE_CATEGORY" val="diagram"/>
  <p:tag name="KSO_WM_TEMPLATE_INDEX" val="20204622"/>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4622_1*i*2"/>
  <p:tag name="KSO_WM_TEMPLATE_CATEGORY" val="diagram"/>
  <p:tag name="KSO_WM_TEMPLATE_INDEX" val="20204622"/>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diagram20204622_1*a*1"/>
  <p:tag name="KSO_WM_TEMPLATE_CATEGORY" val="diagram"/>
  <p:tag name="KSO_WM_TEMPLATE_INDEX" val="20204622"/>
  <p:tag name="KSO_WM_UNIT_LAYERLEVEL" val="1"/>
  <p:tag name="KSO_WM_TAG_VERSION" val="1.0"/>
  <p:tag name="KSO_WM_BEAUTIFY_FLAG" val="#wm#"/>
  <p:tag name="KSO_WM_UNIT_PRESET_TEXT" val="单击此处添加大标题内容"/>
  <p:tag name="KSO_WM_UNIT_ISNUMDGMTITLE" val="0"/>
</p:tagLst>
</file>

<file path=ppt/tags/tag29.xml><?xml version="1.0" encoding="utf-8"?>
<p:tagLst xmlns:a="http://schemas.openxmlformats.org/drawingml/2006/main" xmlns:r="http://schemas.openxmlformats.org/officeDocument/2006/relationships" xmlns:p="http://schemas.openxmlformats.org/presentationml/2006/main">
  <p:tag name="KSO_WM_UNIT_NOCLEAR" val="0"/>
  <p:tag name="KSO_WM_UNIT_VALUE" val="672"/>
  <p:tag name="KSO_WM_UNIT_HIGHLIGHT" val="0"/>
  <p:tag name="KSO_WM_UNIT_COMPATIBLE" val="0"/>
  <p:tag name="KSO_WM_UNIT_DIAGRAM_ISNUMVISUAL" val="0"/>
  <p:tag name="KSO_WM_UNIT_DIAGRAM_ISREFERUNIT" val="0"/>
  <p:tag name="KSO_WM_UNIT_TYPE" val="f"/>
  <p:tag name="KSO_WM_UNIT_INDEX" val="1"/>
  <p:tag name="KSO_WM_UNIT_ID" val="diagram20204622_1*f*1"/>
  <p:tag name="KSO_WM_TEMPLATE_CATEGORY" val="diagram"/>
  <p:tag name="KSO_WM_TEMPLATE_INDEX" val="20204622"/>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SUBTYPE" val="a"/>
</p:tagLst>
</file>

<file path=ppt/tags/tag3.xml><?xml version="1.0" encoding="utf-8"?>
<p:tagLst xmlns:a="http://schemas.openxmlformats.org/drawingml/2006/main" xmlns:r="http://schemas.openxmlformats.org/officeDocument/2006/relationships" xmlns:p="http://schemas.openxmlformats.org/presentationml/2006/main">
  <p:tag name="REFSHAPE" val="132128148"/>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4622_1*i*3"/>
  <p:tag name="KSO_WM_TEMPLATE_CATEGORY" val="diagram"/>
  <p:tag name="KSO_WM_TEMPLATE_INDEX" val="20204622"/>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4622_1*i*4"/>
  <p:tag name="KSO_WM_TEMPLATE_CATEGORY" val="diagram"/>
  <p:tag name="KSO_WM_TEMPLATE_INDEX" val="20204622"/>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4622_1*i*7"/>
  <p:tag name="KSO_WM_TEMPLATE_CATEGORY" val="diagram"/>
  <p:tag name="KSO_WM_TEMPLATE_INDEX" val="20204622"/>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4622_1*i*8"/>
  <p:tag name="KSO_WM_TEMPLATE_CATEGORY" val="diagram"/>
  <p:tag name="KSO_WM_TEMPLATE_INDEX" val="20204622"/>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4622_1*i*9"/>
  <p:tag name="KSO_WM_TEMPLATE_CATEGORY" val="diagram"/>
  <p:tag name="KSO_WM_TEMPLATE_INDEX" val="20204622"/>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4622_1*i*5"/>
  <p:tag name="KSO_WM_TEMPLATE_CATEGORY" val="diagram"/>
  <p:tag name="KSO_WM_TEMPLATE_INDEX" val="20204622"/>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4622_1*i*6"/>
  <p:tag name="KSO_WM_TEMPLATE_CATEGORY" val="diagram"/>
  <p:tag name="KSO_WM_TEMPLATE_INDEX" val="20204622"/>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SLIDE_ID" val="diagram20204622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2*513"/>
  <p:tag name="KSO_WM_SLIDE_POSITION" val="3*0"/>
  <p:tag name="KSO_WM_TAG_VERSION" val="1.0"/>
  <p:tag name="KSO_WM_BEAUTIFY_FLAG" val="#wm#"/>
  <p:tag name="KSO_WM_TEMPLATE_CATEGORY" val="diagram"/>
  <p:tag name="KSO_WM_TEMPLATE_INDEX" val="20204622"/>
  <p:tag name="KSO_WM_SLIDE_LAYOUT" val="a_f"/>
  <p:tag name="KSO_WM_SLIDE_LAYOUT_CNT" val="1_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4622_1*i*1"/>
  <p:tag name="KSO_WM_TEMPLATE_CATEGORY" val="diagram"/>
  <p:tag name="KSO_WM_TEMPLATE_INDEX" val="20204622"/>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4622_1*i*2"/>
  <p:tag name="KSO_WM_TEMPLATE_CATEGORY" val="diagram"/>
  <p:tag name="KSO_WM_TEMPLATE_INDEX" val="2020462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REFSHAPE" val="132131276"/>
</p:tagLst>
</file>

<file path=ppt/tags/tag4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diagram20204622_1*a*1"/>
  <p:tag name="KSO_WM_TEMPLATE_CATEGORY" val="diagram"/>
  <p:tag name="KSO_WM_TEMPLATE_INDEX" val="20204622"/>
  <p:tag name="KSO_WM_UNIT_LAYERLEVEL" val="1"/>
  <p:tag name="KSO_WM_TAG_VERSION" val="1.0"/>
  <p:tag name="KSO_WM_BEAUTIFY_FLAG" val="#wm#"/>
  <p:tag name="KSO_WM_UNIT_PRESET_TEXT" val="单击此处添加大标题内容"/>
  <p:tag name="KSO_WM_UNIT_ISNUMDGMTITLE" val="0"/>
</p:tagLst>
</file>

<file path=ppt/tags/tag41.xml><?xml version="1.0" encoding="utf-8"?>
<p:tagLst xmlns:a="http://schemas.openxmlformats.org/drawingml/2006/main" xmlns:r="http://schemas.openxmlformats.org/officeDocument/2006/relationships" xmlns:p="http://schemas.openxmlformats.org/presentationml/2006/main">
  <p:tag name="KSO_WM_UNIT_NOCLEAR" val="0"/>
  <p:tag name="KSO_WM_UNIT_VALUE" val="672"/>
  <p:tag name="KSO_WM_UNIT_HIGHLIGHT" val="0"/>
  <p:tag name="KSO_WM_UNIT_COMPATIBLE" val="0"/>
  <p:tag name="KSO_WM_UNIT_DIAGRAM_ISNUMVISUAL" val="0"/>
  <p:tag name="KSO_WM_UNIT_DIAGRAM_ISREFERUNIT" val="0"/>
  <p:tag name="KSO_WM_UNIT_TYPE" val="f"/>
  <p:tag name="KSO_WM_UNIT_INDEX" val="1"/>
  <p:tag name="KSO_WM_UNIT_ID" val="diagram20204622_1*f*1"/>
  <p:tag name="KSO_WM_TEMPLATE_CATEGORY" val="diagram"/>
  <p:tag name="KSO_WM_TEMPLATE_INDEX" val="20204622"/>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SUBTYPE" val="a"/>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4622_1*i*3"/>
  <p:tag name="KSO_WM_TEMPLATE_CATEGORY" val="diagram"/>
  <p:tag name="KSO_WM_TEMPLATE_INDEX" val="20204622"/>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4622_1*i*4"/>
  <p:tag name="KSO_WM_TEMPLATE_CATEGORY" val="diagram"/>
  <p:tag name="KSO_WM_TEMPLATE_INDEX" val="20204622"/>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4622_1*i*7"/>
  <p:tag name="KSO_WM_TEMPLATE_CATEGORY" val="diagram"/>
  <p:tag name="KSO_WM_TEMPLATE_INDEX" val="20204622"/>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4622_1*i*8"/>
  <p:tag name="KSO_WM_TEMPLATE_CATEGORY" val="diagram"/>
  <p:tag name="KSO_WM_TEMPLATE_INDEX" val="20204622"/>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4622_1*i*9"/>
  <p:tag name="KSO_WM_TEMPLATE_CATEGORY" val="diagram"/>
  <p:tag name="KSO_WM_TEMPLATE_INDEX" val="20204622"/>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4622_1*i*5"/>
  <p:tag name="KSO_WM_TEMPLATE_CATEGORY" val="diagram"/>
  <p:tag name="KSO_WM_TEMPLATE_INDEX" val="20204622"/>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4622_1*i*6"/>
  <p:tag name="KSO_WM_TEMPLATE_CATEGORY" val="diagram"/>
  <p:tag name="KSO_WM_TEMPLATE_INDEX" val="20204622"/>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SLIDE_CONSTRAINT" val="%7b%22slideConstraint%22%3a%7b%22seriesAreas%22%3a%5b%5d%2c%22singleAreas%22%3a%5b%7b%22shapes%22%3a%5b11%5d%2c%22serialConstraintIndex%22%3a-1%2c%22areatextmark%22%3a0%2c%22pictureprocessmark%22%3a0%7d%5d%7d%7d"/>
  <p:tag name="KSO_WM_SLIDE_COLORSCHEME_VERSION" val="3.2"/>
  <p:tag name="KSO_WM_SLIDE_ID" val="diagram20191379_1"/>
  <p:tag name="KSO_WM_TEMPLATE_SUBCATEGORY" val="0"/>
  <p:tag name="KSO_WM_TEMPLATE_MASTER_TYPE" val="0"/>
  <p:tag name="KSO_WM_TEMPLATE_COLOR_TYPE" val="1"/>
  <p:tag name="KSO_WM_SLIDE_TYPE" val="text"/>
  <p:tag name="KSO_WM_SLIDE_SUBTYPE" val="picTxt"/>
  <p:tag name="KSO_WM_SLIDE_ITEM_CNT" val="0"/>
  <p:tag name="KSO_WM_SLIDE_INDEX" val="1"/>
  <p:tag name="KSO_WM_SLIDE_SIZE" val="941*540"/>
  <p:tag name="KSO_WM_SLIDE_POSITION" val="18*0"/>
  <p:tag name="KSO_WM_TAG_VERSION" val="1.0"/>
  <p:tag name="KSO_WM_BEAUTIFY_FLAG" val="#wm#"/>
  <p:tag name="KSO_WM_TEMPLATE_CATEGORY" val="diagram"/>
  <p:tag name="KSO_WM_TEMPLATE_INDEX" val="20191379"/>
  <p:tag name="KSO_WM_SLIDE_LAYOUT" val="a_d_f"/>
  <p:tag name="KSO_WM_SLIDE_LAYOUT_CNT" val="1_1_1"/>
</p:tagLst>
</file>

<file path=ppt/tags/tag5.xml><?xml version="1.0" encoding="utf-8"?>
<p:tagLst xmlns:a="http://schemas.openxmlformats.org/drawingml/2006/main" xmlns:r="http://schemas.openxmlformats.org/officeDocument/2006/relationships" xmlns:p="http://schemas.openxmlformats.org/presentationml/2006/main">
  <p:tag name="REFSHAPE" val="132130324"/>
</p:tagLst>
</file>

<file path=ppt/tags/tag50.xml><?xml version="1.0" encoding="utf-8"?>
<p:tagLst xmlns:a="http://schemas.openxmlformats.org/drawingml/2006/main" xmlns:r="http://schemas.openxmlformats.org/officeDocument/2006/relationships" xmlns:p="http://schemas.openxmlformats.org/presentationml/2006/main">
  <p:tag name="KSO_WM_UNIT_ADJUSTLAYOUT_ID" val="31"/>
  <p:tag name="KSO_WM_UNIT_COLOR_SCHEME_SHAPE_ID" val="31"/>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1379_1*i*1"/>
  <p:tag name="KSO_WM_TEMPLATE_CATEGORY" val="diagram"/>
  <p:tag name="KSO_WM_TEMPLATE_INDEX" val="2019137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ADJUSTLAYOUT_ID" val="25"/>
  <p:tag name="KSO_WM_UNIT_COLOR_SCHEME_SHAPE_ID" val="25"/>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1379_1*i*2"/>
  <p:tag name="KSO_WM_TEMPLATE_CATEGORY" val="diagram"/>
  <p:tag name="KSO_WM_TEMPLATE_INDEX" val="2019137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ADJUSTLAYOUT_ID" val="26"/>
  <p:tag name="KSO_WM_UNIT_COLOR_SCHEME_SHAPE_ID" val="26"/>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3"/>
  <p:tag name="KSO_WM_UNIT_ID" val="diagram20191379_1*i*3"/>
  <p:tag name="KSO_WM_TEMPLATE_CATEGORY" val="diagram"/>
  <p:tag name="KSO_WM_TEMPLATE_INDEX" val="2019137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ADJUSTLAYOUT_ID" val="3"/>
  <p:tag name="KSO_WM_UNIT_COLOR_SCHEME_SHAPE_ID" val="3"/>
  <p:tag name="KSO_WM_UNIT_COLOR_SCHEME_PARENT_PAGE" val="0_1"/>
  <p:tag name="KSO_WM_UNIT_TEXT_PART_ID_V2" val="d-2-1"/>
  <p:tag name="KSO_WM_UNIT_TEXT_PART_ID" val="2-d"/>
  <p:tag name="KSO_WM_UNIT_TEXT_PART_SIZE" val="254.64*434.5"/>
  <p:tag name="KSO_WM_UNIT_NOCLEAR" val="0"/>
  <p:tag name="KSO_WM_UNIT_VALUE" val="260"/>
  <p:tag name="KSO_WM_UNIT_HIGHLIGHT" val="0"/>
  <p:tag name="KSO_WM_UNIT_COMPATIBLE" val="0"/>
  <p:tag name="KSO_WM_UNIT_DIAGRAM_ISNUMVISUAL" val="0"/>
  <p:tag name="KSO_WM_UNIT_DIAGRAM_ISREFERUNIT" val="0"/>
  <p:tag name="KSO_WM_UNIT_TYPE" val="f"/>
  <p:tag name="KSO_WM_UNIT_INDEX" val="1"/>
  <p:tag name="KSO_WM_UNIT_ID" val="diagram20191379_1*f*1"/>
  <p:tag name="KSO_WM_TEMPLATE_CATEGORY" val="diagram"/>
  <p:tag name="KSO_WM_TEMPLATE_INDEX" val="20191379"/>
  <p:tag name="KSO_WM_UNIT_LAYERLEVEL" val="1"/>
  <p:tag name="KSO_WM_TAG_VERSION" val="1.0"/>
  <p:tag name="KSO_WM_BEAUTIFY_FLAG" val="#wm#"/>
  <p:tag name="KSO_WM_UNIT_PRESET_TEXT" val="点击此处添加正文，文字是您思想的提炼，请言简意赅的阐述您的观点。&#10;根据需要您可以酌情增减文字，以便观者可以准确的理解您所传达的完整信息。&#10;您的正文已经字字珠玑，但信息却错综复杂，需要用更多的文字来表述；但请您尽可能提炼思想的精髓，否则容易造成观者的阅读压力，适得其反。&#10;您输入的文字到这里，就是最佳视觉效果，请务必注意"/>
  <p:tag name="KSO_WM_UNIT_SUBTYPE" val="a"/>
</p:tagLst>
</file>

<file path=ppt/tags/tag54.xml><?xml version="1.0" encoding="utf-8"?>
<p:tagLst xmlns:a="http://schemas.openxmlformats.org/drawingml/2006/main" xmlns:r="http://schemas.openxmlformats.org/officeDocument/2006/relationships" xmlns:p="http://schemas.openxmlformats.org/presentationml/2006/main">
  <p:tag name="KSO_WM_UNIT_VALUE" val="1061*1414"/>
  <p:tag name="KSO_WM_UNIT_HIGHLIGHT" val="0"/>
  <p:tag name="KSO_WM_UNIT_COMPATIBLE" val="0"/>
  <p:tag name="KSO_WM_UNIT_DIAGRAM_ISNUMVISUAL" val="0"/>
  <p:tag name="KSO_WM_UNIT_DIAGRAM_ISREFERUNIT" val="0"/>
  <p:tag name="KSO_WM_UNIT_TYPE" val="d"/>
  <p:tag name="KSO_WM_UNIT_INDEX" val="1"/>
  <p:tag name="KSO_WM_UNIT_ID" val="diagram20191379_1*d*1"/>
  <p:tag name="KSO_WM_TEMPLATE_CATEGORY" val="diagram"/>
  <p:tag name="KSO_WM_TEMPLATE_INDEX" val="20191379"/>
  <p:tag name="KSO_WM_UNIT_SUPPORT_UNIT_TYPE" val="[&quot;d&quot;]"/>
  <p:tag name="KSO_WM_UNIT_LAYERLEVEL" val="1"/>
  <p:tag name="KSO_WM_TAG_VERSION" val="1.0"/>
  <p:tag name="KSO_WM_BEAUTIFY_FLAG" val="#wm#"/>
  <p:tag name="KSO_WM_UNIT_PLACING_PICTURE_USER_VIEWPORT" val="{&quot;height&quot;:6017.5228346456688,&quot;width&quot;:8023.363779527559}"/>
  <p:tag name="KSO_WM_UNIT_PLACING_PICTURE_USER_RELATIVERECTANGLE" val="{&quot;bottom&quot;:0,&quot;left&quot;:0,&quot;right&quot;:0,&quot;top&quot;:0}"/>
  <p:tag name="KSO_WM_UNIT_PLACING_PICTURE_COLLAGE_RELATIVERECTANGLE" val="{&quot;bottom&quot;:0,&quot;left&quot;:0,&quot;right&quot;:0,&quot;top&quot;:0}"/>
  <p:tag name="KSO_WM_UNIT_PLACING_PICTURE_COLLAGE_VIEWPORT" val="{&quot;height&quot;:6017.5228346456688,&quot;width&quot;:8023.3637795275581}"/>
  <p:tag name="KSO_WM_UNIT_PLACING_PICTURE_INFO" val="{&quot;code&quot;:&quot;[1]&quot;,&quot;full_picture&quot;:false,&quot;last_crop_picture&quot;:&quot;[1]&quot;,&quot;scheme&quot;:&quot;1-1&quot;,&quot;spacing&quot;:5}"/>
  <p:tag name="KSO_WM_UNIT_PLACING_PICTURE" val="101328.949"/>
  <p:tag name="REFSHAPE" val="2110156908"/>
  <p:tag name="KSO_WM_UNIT_PICTURE_CLIP_FLAG" val="0"/>
</p:tagLst>
</file>

<file path=ppt/tags/tag55.xml><?xml version="1.0" encoding="utf-8"?>
<p:tagLst xmlns:a="http://schemas.openxmlformats.org/drawingml/2006/main" xmlns:r="http://schemas.openxmlformats.org/officeDocument/2006/relationships" xmlns:p="http://schemas.openxmlformats.org/presentationml/2006/main">
  <p:tag name="KSO_WM_SLIDE_ID" val="diagram20204622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2*513"/>
  <p:tag name="KSO_WM_SLIDE_POSITION" val="3*0"/>
  <p:tag name="KSO_WM_TAG_VERSION" val="1.0"/>
  <p:tag name="KSO_WM_BEAUTIFY_FLAG" val="#wm#"/>
  <p:tag name="KSO_WM_TEMPLATE_CATEGORY" val="diagram"/>
  <p:tag name="KSO_WM_TEMPLATE_INDEX" val="20204622"/>
  <p:tag name="KSO_WM_SLIDE_LAYOUT" val="a_f"/>
  <p:tag name="KSO_WM_SLIDE_LAYOUT_CNT" val="1_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4622_1*i*1"/>
  <p:tag name="KSO_WM_TEMPLATE_CATEGORY" val="diagram"/>
  <p:tag name="KSO_WM_TEMPLATE_INDEX" val="20204622"/>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4622_1*i*2"/>
  <p:tag name="KSO_WM_TEMPLATE_CATEGORY" val="diagram"/>
  <p:tag name="KSO_WM_TEMPLATE_INDEX" val="20204622"/>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diagram20204622_1*a*1"/>
  <p:tag name="KSO_WM_TEMPLATE_CATEGORY" val="diagram"/>
  <p:tag name="KSO_WM_TEMPLATE_INDEX" val="20204622"/>
  <p:tag name="KSO_WM_UNIT_LAYERLEVEL" val="1"/>
  <p:tag name="KSO_WM_TAG_VERSION" val="1.0"/>
  <p:tag name="KSO_WM_BEAUTIFY_FLAG" val="#wm#"/>
  <p:tag name="KSO_WM_UNIT_PRESET_TEXT" val="单击此处添加大标题内容"/>
  <p:tag name="KSO_WM_UNIT_ISNUMDGMTITLE" val="0"/>
</p:tagLst>
</file>

<file path=ppt/tags/tag59.xml><?xml version="1.0" encoding="utf-8"?>
<p:tagLst xmlns:a="http://schemas.openxmlformats.org/drawingml/2006/main" xmlns:r="http://schemas.openxmlformats.org/officeDocument/2006/relationships" xmlns:p="http://schemas.openxmlformats.org/presentationml/2006/main">
  <p:tag name="KSO_WM_UNIT_NOCLEAR" val="0"/>
  <p:tag name="KSO_WM_UNIT_VALUE" val="672"/>
  <p:tag name="KSO_WM_UNIT_HIGHLIGHT" val="0"/>
  <p:tag name="KSO_WM_UNIT_COMPATIBLE" val="0"/>
  <p:tag name="KSO_WM_UNIT_DIAGRAM_ISNUMVISUAL" val="0"/>
  <p:tag name="KSO_WM_UNIT_DIAGRAM_ISREFERUNIT" val="0"/>
  <p:tag name="KSO_WM_UNIT_TYPE" val="f"/>
  <p:tag name="KSO_WM_UNIT_INDEX" val="1"/>
  <p:tag name="KSO_WM_UNIT_ID" val="diagram20204622_1*f*1"/>
  <p:tag name="KSO_WM_TEMPLATE_CATEGORY" val="diagram"/>
  <p:tag name="KSO_WM_TEMPLATE_INDEX" val="20204622"/>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SUBTYPE" val="a"/>
</p:tagLst>
</file>

<file path=ppt/tags/tag6.xml><?xml version="1.0" encoding="utf-8"?>
<p:tagLst xmlns:a="http://schemas.openxmlformats.org/drawingml/2006/main" xmlns:r="http://schemas.openxmlformats.org/officeDocument/2006/relationships" xmlns:p="http://schemas.openxmlformats.org/presentationml/2006/main">
  <p:tag name="REFSHAPE" val="132129372"/>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4622_1*i*3"/>
  <p:tag name="KSO_WM_TEMPLATE_CATEGORY" val="diagram"/>
  <p:tag name="KSO_WM_TEMPLATE_INDEX" val="20204622"/>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4622_1*i*4"/>
  <p:tag name="KSO_WM_TEMPLATE_CATEGORY" val="diagram"/>
  <p:tag name="KSO_WM_TEMPLATE_INDEX" val="20204622"/>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4622_1*i*7"/>
  <p:tag name="KSO_WM_TEMPLATE_CATEGORY" val="diagram"/>
  <p:tag name="KSO_WM_TEMPLATE_INDEX" val="20204622"/>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4622_1*i*8"/>
  <p:tag name="KSO_WM_TEMPLATE_CATEGORY" val="diagram"/>
  <p:tag name="KSO_WM_TEMPLATE_INDEX" val="20204622"/>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4622_1*i*9"/>
  <p:tag name="KSO_WM_TEMPLATE_CATEGORY" val="diagram"/>
  <p:tag name="KSO_WM_TEMPLATE_INDEX" val="20204622"/>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4622_1*i*5"/>
  <p:tag name="KSO_WM_TEMPLATE_CATEGORY" val="diagram"/>
  <p:tag name="KSO_WM_TEMPLATE_INDEX" val="20204622"/>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4622_1*i*6"/>
  <p:tag name="KSO_WM_TEMPLATE_CATEGORY" val="diagram"/>
  <p:tag name="KSO_WM_TEMPLATE_INDEX" val="20204622"/>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SLIDE_ID" val="diagram20204622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2*513"/>
  <p:tag name="KSO_WM_SLIDE_POSITION" val="3*0"/>
  <p:tag name="KSO_WM_TAG_VERSION" val="1.0"/>
  <p:tag name="KSO_WM_BEAUTIFY_FLAG" val="#wm#"/>
  <p:tag name="KSO_WM_TEMPLATE_CATEGORY" val="diagram"/>
  <p:tag name="KSO_WM_TEMPLATE_INDEX" val="20204622"/>
  <p:tag name="KSO_WM_SLIDE_LAYOUT" val="a_f"/>
  <p:tag name="KSO_WM_SLIDE_LAYOUT_CNT" val="1_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4622_1*i*1"/>
  <p:tag name="KSO_WM_TEMPLATE_CATEGORY" val="diagram"/>
  <p:tag name="KSO_WM_TEMPLATE_INDEX" val="20204622"/>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4622_1*i*2"/>
  <p:tag name="KSO_WM_TEMPLATE_CATEGORY" val="diagram"/>
  <p:tag name="KSO_WM_TEMPLATE_INDEX" val="20204622"/>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REFSHAPE" val="132130868"/>
</p:tagLst>
</file>

<file path=ppt/tags/tag7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diagram20204622_1*a*1"/>
  <p:tag name="KSO_WM_TEMPLATE_CATEGORY" val="diagram"/>
  <p:tag name="KSO_WM_TEMPLATE_INDEX" val="20204622"/>
  <p:tag name="KSO_WM_UNIT_LAYERLEVEL" val="1"/>
  <p:tag name="KSO_WM_TAG_VERSION" val="1.0"/>
  <p:tag name="KSO_WM_BEAUTIFY_FLAG" val="#wm#"/>
  <p:tag name="KSO_WM_UNIT_PRESET_TEXT" val="单击此处添加大标题内容"/>
  <p:tag name="KSO_WM_UNIT_ISNUMDGMTITLE" val="0"/>
</p:tagLst>
</file>

<file path=ppt/tags/tag71.xml><?xml version="1.0" encoding="utf-8"?>
<p:tagLst xmlns:a="http://schemas.openxmlformats.org/drawingml/2006/main" xmlns:r="http://schemas.openxmlformats.org/officeDocument/2006/relationships" xmlns:p="http://schemas.openxmlformats.org/presentationml/2006/main">
  <p:tag name="KSO_WM_UNIT_NOCLEAR" val="0"/>
  <p:tag name="KSO_WM_UNIT_VALUE" val="672"/>
  <p:tag name="KSO_WM_UNIT_HIGHLIGHT" val="0"/>
  <p:tag name="KSO_WM_UNIT_COMPATIBLE" val="0"/>
  <p:tag name="KSO_WM_UNIT_DIAGRAM_ISNUMVISUAL" val="0"/>
  <p:tag name="KSO_WM_UNIT_DIAGRAM_ISREFERUNIT" val="0"/>
  <p:tag name="KSO_WM_UNIT_TYPE" val="f"/>
  <p:tag name="KSO_WM_UNIT_INDEX" val="1"/>
  <p:tag name="KSO_WM_UNIT_ID" val="diagram20204622_1*f*1"/>
  <p:tag name="KSO_WM_TEMPLATE_CATEGORY" val="diagram"/>
  <p:tag name="KSO_WM_TEMPLATE_INDEX" val="20204622"/>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SUBTYPE" val="a"/>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4622_1*i*3"/>
  <p:tag name="KSO_WM_TEMPLATE_CATEGORY" val="diagram"/>
  <p:tag name="KSO_WM_TEMPLATE_INDEX" val="20204622"/>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4622_1*i*4"/>
  <p:tag name="KSO_WM_TEMPLATE_CATEGORY" val="diagram"/>
  <p:tag name="KSO_WM_TEMPLATE_INDEX" val="20204622"/>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4622_1*i*7"/>
  <p:tag name="KSO_WM_TEMPLATE_CATEGORY" val="diagram"/>
  <p:tag name="KSO_WM_TEMPLATE_INDEX" val="20204622"/>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4622_1*i*8"/>
  <p:tag name="KSO_WM_TEMPLATE_CATEGORY" val="diagram"/>
  <p:tag name="KSO_WM_TEMPLATE_INDEX" val="2020462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4622_1*i*9"/>
  <p:tag name="KSO_WM_TEMPLATE_CATEGORY" val="diagram"/>
  <p:tag name="KSO_WM_TEMPLATE_INDEX" val="2020462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4622_1*i*5"/>
  <p:tag name="KSO_WM_TEMPLATE_CATEGORY" val="diagram"/>
  <p:tag name="KSO_WM_TEMPLATE_INDEX" val="2020462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4622_1*i*6"/>
  <p:tag name="KSO_WM_TEMPLATE_CATEGORY" val="diagram"/>
  <p:tag name="KSO_WM_TEMPLATE_INDEX" val="2020462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SLIDE_ID" val="diagram20204622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2*513"/>
  <p:tag name="KSO_WM_SLIDE_POSITION" val="3*0"/>
  <p:tag name="KSO_WM_TAG_VERSION" val="1.0"/>
  <p:tag name="KSO_WM_BEAUTIFY_FLAG" val="#wm#"/>
  <p:tag name="KSO_WM_TEMPLATE_CATEGORY" val="diagram"/>
  <p:tag name="KSO_WM_TEMPLATE_INDEX" val="20204622"/>
  <p:tag name="KSO_WM_SLIDE_LAYOUT" val="a_f"/>
  <p:tag name="KSO_WM_SLIDE_LAYOUT_CNT" val="1_1"/>
</p:tagLst>
</file>

<file path=ppt/tags/tag8.xml><?xml version="1.0" encoding="utf-8"?>
<p:tagLst xmlns:a="http://schemas.openxmlformats.org/drawingml/2006/main" xmlns:r="http://schemas.openxmlformats.org/officeDocument/2006/relationships" xmlns:p="http://schemas.openxmlformats.org/presentationml/2006/main">
  <p:tag name="REFSHAPE" val="132129916"/>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4622_1*i*1"/>
  <p:tag name="KSO_WM_TEMPLATE_CATEGORY" val="diagram"/>
  <p:tag name="KSO_WM_TEMPLATE_INDEX" val="20204622"/>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4622_1*i*2"/>
  <p:tag name="KSO_WM_TEMPLATE_CATEGORY" val="diagram"/>
  <p:tag name="KSO_WM_TEMPLATE_INDEX" val="20204622"/>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diagram20204622_1*a*1"/>
  <p:tag name="KSO_WM_TEMPLATE_CATEGORY" val="diagram"/>
  <p:tag name="KSO_WM_TEMPLATE_INDEX" val="20204622"/>
  <p:tag name="KSO_WM_UNIT_LAYERLEVEL" val="1"/>
  <p:tag name="KSO_WM_TAG_VERSION" val="1.0"/>
  <p:tag name="KSO_WM_BEAUTIFY_FLAG" val="#wm#"/>
  <p:tag name="KSO_WM_UNIT_PRESET_TEXT" val="单击此处添加大标题内容"/>
  <p:tag name="KSO_WM_UNIT_ISNUMDGMTITLE" val="0"/>
</p:tagLst>
</file>

<file path=ppt/tags/tag83.xml><?xml version="1.0" encoding="utf-8"?>
<p:tagLst xmlns:a="http://schemas.openxmlformats.org/drawingml/2006/main" xmlns:r="http://schemas.openxmlformats.org/officeDocument/2006/relationships" xmlns:p="http://schemas.openxmlformats.org/presentationml/2006/main">
  <p:tag name="KSO_WM_UNIT_NOCLEAR" val="0"/>
  <p:tag name="KSO_WM_UNIT_VALUE" val="672"/>
  <p:tag name="KSO_WM_UNIT_HIGHLIGHT" val="0"/>
  <p:tag name="KSO_WM_UNIT_COMPATIBLE" val="0"/>
  <p:tag name="KSO_WM_UNIT_DIAGRAM_ISNUMVISUAL" val="0"/>
  <p:tag name="KSO_WM_UNIT_DIAGRAM_ISREFERUNIT" val="0"/>
  <p:tag name="KSO_WM_UNIT_TYPE" val="f"/>
  <p:tag name="KSO_WM_UNIT_INDEX" val="1"/>
  <p:tag name="KSO_WM_UNIT_ID" val="diagram20204622_1*f*1"/>
  <p:tag name="KSO_WM_TEMPLATE_CATEGORY" val="diagram"/>
  <p:tag name="KSO_WM_TEMPLATE_INDEX" val="20204622"/>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SUBTYPE" val="a"/>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4622_1*i*3"/>
  <p:tag name="KSO_WM_TEMPLATE_CATEGORY" val="diagram"/>
  <p:tag name="KSO_WM_TEMPLATE_INDEX" val="20204622"/>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4622_1*i*4"/>
  <p:tag name="KSO_WM_TEMPLATE_CATEGORY" val="diagram"/>
  <p:tag name="KSO_WM_TEMPLATE_INDEX" val="20204622"/>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4622_1*i*7"/>
  <p:tag name="KSO_WM_TEMPLATE_CATEGORY" val="diagram"/>
  <p:tag name="KSO_WM_TEMPLATE_INDEX" val="20204622"/>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4622_1*i*8"/>
  <p:tag name="KSO_WM_TEMPLATE_CATEGORY" val="diagram"/>
  <p:tag name="KSO_WM_TEMPLATE_INDEX" val="20204622"/>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4622_1*i*9"/>
  <p:tag name="KSO_WM_TEMPLATE_CATEGORY" val="diagram"/>
  <p:tag name="KSO_WM_TEMPLATE_INDEX" val="20204622"/>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4622_1*i*5"/>
  <p:tag name="KSO_WM_TEMPLATE_CATEGORY" val="diagram"/>
  <p:tag name="KSO_WM_TEMPLATE_INDEX" val="20204622"/>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REFSHAPE" val="132131820"/>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4622_1*i*6"/>
  <p:tag name="KSO_WM_TEMPLATE_CATEGORY" val="diagram"/>
  <p:tag name="KSO_WM_TEMPLATE_INDEX" val="20204622"/>
  <p:tag name="KSO_WM_UNIT_LAYERLEVEL" val="1"/>
  <p:tag name="KSO_WM_TAG_VERSION" val="1.0"/>
  <p:tag name="KSO_WM_BEAUTIFY_FLAG" val="#wm#"/>
</p:tagLst>
</file>

<file path=ppt/theme/theme1.xml><?xml version="1.0" encoding="utf-8"?>
<a:theme xmlns:a="http://schemas.openxmlformats.org/drawingml/2006/main" name="1_自定义设计方案">
  <a:themeElements>
    <a:clrScheme name="自定义 120">
      <a:dk1>
        <a:sysClr val="windowText" lastClr="000000"/>
      </a:dk1>
      <a:lt1>
        <a:sysClr val="window" lastClr="FFFFFF"/>
      </a:lt1>
      <a:dk2>
        <a:srgbClr val="44546A"/>
      </a:dk2>
      <a:lt2>
        <a:srgbClr val="E7E6E6"/>
      </a:lt2>
      <a:accent1>
        <a:srgbClr val="FFBD00"/>
      </a:accent1>
      <a:accent2>
        <a:srgbClr val="18191C"/>
      </a:accent2>
      <a:accent3>
        <a:srgbClr val="FFBD00"/>
      </a:accent3>
      <a:accent4>
        <a:srgbClr val="18191C"/>
      </a:accent4>
      <a:accent5>
        <a:srgbClr val="FFBD00"/>
      </a:accent5>
      <a:accent6>
        <a:srgbClr val="18191C"/>
      </a:accent6>
      <a:hlink>
        <a:srgbClr val="FFBD00"/>
      </a:hlink>
      <a:folHlink>
        <a:srgbClr val="18191C"/>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自定义 120">
      <a:dk1>
        <a:sysClr val="windowText" lastClr="000000"/>
      </a:dk1>
      <a:lt1>
        <a:sysClr val="window" lastClr="FFFFFF"/>
      </a:lt1>
      <a:dk2>
        <a:srgbClr val="44546A"/>
      </a:dk2>
      <a:lt2>
        <a:srgbClr val="E7E6E6"/>
      </a:lt2>
      <a:accent1>
        <a:srgbClr val="FFBD00"/>
      </a:accent1>
      <a:accent2>
        <a:srgbClr val="18191C"/>
      </a:accent2>
      <a:accent3>
        <a:srgbClr val="FFBD00"/>
      </a:accent3>
      <a:accent4>
        <a:srgbClr val="18191C"/>
      </a:accent4>
      <a:accent5>
        <a:srgbClr val="FFBD00"/>
      </a:accent5>
      <a:accent6>
        <a:srgbClr val="18191C"/>
      </a:accent6>
      <a:hlink>
        <a:srgbClr val="FFBD00"/>
      </a:hlink>
      <a:folHlink>
        <a:srgbClr val="18191C"/>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4839</Words>
  <Application>Microsoft Office PowerPoint</Application>
  <PresentationFormat>自定义</PresentationFormat>
  <Paragraphs>622</Paragraphs>
  <Slides>58</Slides>
  <Notes>58</Notes>
  <HiddenSlides>0</HiddenSlides>
  <MMClips>1</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1</vt:i4>
      </vt:variant>
      <vt:variant>
        <vt:lpstr>幻灯片标题</vt:lpstr>
      </vt:variant>
      <vt:variant>
        <vt:i4>58</vt:i4>
      </vt:variant>
    </vt:vector>
  </HeadingPairs>
  <TitlesOfParts>
    <vt:vector size="72" baseType="lpstr">
      <vt:lpstr>华文楷体</vt:lpstr>
      <vt:lpstr>思源黑体 Light</vt:lpstr>
      <vt:lpstr>思源黑体 Normal</vt:lpstr>
      <vt:lpstr>宋体</vt:lpstr>
      <vt:lpstr>微软雅黑</vt:lpstr>
      <vt:lpstr>Arial</vt:lpstr>
      <vt:lpstr>Arial Black</vt:lpstr>
      <vt:lpstr>Calibri</vt:lpstr>
      <vt:lpstr>Impact</vt:lpstr>
      <vt:lpstr>Times New Roman</vt:lpstr>
      <vt:lpstr>Wingdings</vt:lpstr>
      <vt:lpstr>1_自定义设计方案</vt:lpstr>
      <vt:lpstr>2_自定义设计方案</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青春榜样个人介绍简历通用PPT模板.pptx</dc:title>
  <dc:creator/>
  <cp:lastModifiedBy/>
  <cp:revision>11</cp:revision>
  <dcterms:created xsi:type="dcterms:W3CDTF">2016-09-18T06:51:00Z</dcterms:created>
  <dcterms:modified xsi:type="dcterms:W3CDTF">2021-05-23T03:19:11Z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